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3" r:id="rId1"/>
  </p:sldMasterIdLst>
  <p:notesMasterIdLst>
    <p:notesMasterId r:id="rId15"/>
  </p:notesMasterIdLst>
  <p:handoutMasterIdLst>
    <p:handoutMasterId r:id="rId16"/>
  </p:handoutMasterIdLst>
  <p:sldIdLst>
    <p:sldId id="261" r:id="rId2"/>
    <p:sldId id="310" r:id="rId3"/>
    <p:sldId id="307" r:id="rId4"/>
    <p:sldId id="314" r:id="rId5"/>
    <p:sldId id="311" r:id="rId6"/>
    <p:sldId id="312" r:id="rId7"/>
    <p:sldId id="319" r:id="rId8"/>
    <p:sldId id="317" r:id="rId9"/>
    <p:sldId id="313" r:id="rId10"/>
    <p:sldId id="315" r:id="rId11"/>
    <p:sldId id="320" r:id="rId12"/>
    <p:sldId id="321" r:id="rId13"/>
    <p:sldId id="322" r:id="rId14"/>
  </p:sldIdLst>
  <p:sldSz cx="9144000" cy="6858000" type="screen4x3"/>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44A"/>
    <a:srgbClr val="51F549"/>
    <a:srgbClr val="F4E84C"/>
    <a:srgbClr val="F9E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60"/>
  </p:normalViewPr>
  <p:slideViewPr>
    <p:cSldViewPr>
      <p:cViewPr varScale="1">
        <p:scale>
          <a:sx n="81" d="100"/>
          <a:sy n="81" d="100"/>
        </p:scale>
        <p:origin x="1546" y="62"/>
      </p:cViewPr>
      <p:guideLst>
        <p:guide orient="horz" pos="2160"/>
        <p:guide pos="2880"/>
      </p:guideLst>
    </p:cSldViewPr>
  </p:slideViewPr>
  <p:notesTextViewPr>
    <p:cViewPr>
      <p:scale>
        <a:sx n="1" d="1"/>
        <a:sy n="1" d="1"/>
      </p:scale>
      <p:origin x="0" y="0"/>
    </p:cViewPr>
  </p:notesTextViewPr>
  <p:notesViewPr>
    <p:cSldViewPr>
      <p:cViewPr varScale="1">
        <p:scale>
          <a:sx n="59" d="100"/>
          <a:sy n="59" d="100"/>
        </p:scale>
        <p:origin x="-2508" y="-90"/>
      </p:cViewPr>
      <p:guideLst>
        <p:guide orient="horz" pos="3110"/>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65" cy="494186"/>
          </a:xfrm>
          <a:prstGeom prst="rect">
            <a:avLst/>
          </a:prstGeom>
        </p:spPr>
        <p:txBody>
          <a:bodyPr vert="horz" lIns="90434" tIns="45217" rIns="90434" bIns="45217" rtlCol="0"/>
          <a:lstStyle>
            <a:lvl1pPr algn="l">
              <a:defRPr sz="1200"/>
            </a:lvl1pPr>
          </a:lstStyle>
          <a:p>
            <a:endParaRPr lang="en-GB"/>
          </a:p>
        </p:txBody>
      </p:sp>
      <p:sp>
        <p:nvSpPr>
          <p:cNvPr id="3" name="Date Placeholder 2"/>
          <p:cNvSpPr>
            <a:spLocks noGrp="1"/>
          </p:cNvSpPr>
          <p:nvPr>
            <p:ph type="dt" sz="quarter" idx="1"/>
          </p:nvPr>
        </p:nvSpPr>
        <p:spPr>
          <a:xfrm>
            <a:off x="3776866" y="0"/>
            <a:ext cx="2890665" cy="494186"/>
          </a:xfrm>
          <a:prstGeom prst="rect">
            <a:avLst/>
          </a:prstGeom>
        </p:spPr>
        <p:txBody>
          <a:bodyPr vert="horz" lIns="90434" tIns="45217" rIns="90434" bIns="45217" rtlCol="0"/>
          <a:lstStyle>
            <a:lvl1pPr algn="r">
              <a:defRPr sz="1200"/>
            </a:lvl1pPr>
          </a:lstStyle>
          <a:p>
            <a:fld id="{F5CAECD7-D9D1-4620-A147-234833314C36}" type="datetimeFigureOut">
              <a:rPr lang="en-GB" smtClean="0"/>
              <a:t>29/03/2022</a:t>
            </a:fld>
            <a:endParaRPr lang="en-GB"/>
          </a:p>
        </p:txBody>
      </p:sp>
      <p:sp>
        <p:nvSpPr>
          <p:cNvPr id="4" name="Footer Placeholder 3"/>
          <p:cNvSpPr>
            <a:spLocks noGrp="1"/>
          </p:cNvSpPr>
          <p:nvPr>
            <p:ph type="ftr" sz="quarter" idx="2"/>
          </p:nvPr>
        </p:nvSpPr>
        <p:spPr>
          <a:xfrm>
            <a:off x="0" y="9376899"/>
            <a:ext cx="2890665" cy="494185"/>
          </a:xfrm>
          <a:prstGeom prst="rect">
            <a:avLst/>
          </a:prstGeom>
        </p:spPr>
        <p:txBody>
          <a:bodyPr vert="horz" lIns="90434" tIns="45217" rIns="90434" bIns="45217" rtlCol="0" anchor="b"/>
          <a:lstStyle>
            <a:lvl1pPr algn="l">
              <a:defRPr sz="1200"/>
            </a:lvl1pPr>
          </a:lstStyle>
          <a:p>
            <a:endParaRPr lang="en-GB"/>
          </a:p>
        </p:txBody>
      </p:sp>
      <p:sp>
        <p:nvSpPr>
          <p:cNvPr id="5" name="Slide Number Placeholder 4"/>
          <p:cNvSpPr>
            <a:spLocks noGrp="1"/>
          </p:cNvSpPr>
          <p:nvPr>
            <p:ph type="sldNum" sz="quarter" idx="3"/>
          </p:nvPr>
        </p:nvSpPr>
        <p:spPr>
          <a:xfrm>
            <a:off x="3776866" y="9376899"/>
            <a:ext cx="2890665" cy="494185"/>
          </a:xfrm>
          <a:prstGeom prst="rect">
            <a:avLst/>
          </a:prstGeom>
        </p:spPr>
        <p:txBody>
          <a:bodyPr vert="horz" lIns="90434" tIns="45217" rIns="90434" bIns="45217" rtlCol="0" anchor="b"/>
          <a:lstStyle>
            <a:lvl1pPr algn="r">
              <a:defRPr sz="1200"/>
            </a:lvl1pPr>
          </a:lstStyle>
          <a:p>
            <a:fld id="{3BB29E02-4D8F-4903-A971-7E4029916C21}" type="slidenum">
              <a:rPr lang="en-GB" smtClean="0"/>
              <a:t>‹#›</a:t>
            </a:fld>
            <a:endParaRPr lang="en-GB"/>
          </a:p>
        </p:txBody>
      </p:sp>
    </p:spTree>
    <p:extLst>
      <p:ext uri="{BB962C8B-B14F-4D97-AF65-F5344CB8AC3E}">
        <p14:creationId xmlns:p14="http://schemas.microsoft.com/office/powerpoint/2010/main" val="3264353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0434" tIns="45217" rIns="90434" bIns="45217" rtlCol="0"/>
          <a:lstStyle>
            <a:lvl1pPr algn="l">
              <a:defRPr sz="1200"/>
            </a:lvl1pPr>
          </a:lstStyle>
          <a:p>
            <a:endParaRPr lang="en-GB"/>
          </a:p>
        </p:txBody>
      </p:sp>
      <p:sp>
        <p:nvSpPr>
          <p:cNvPr id="3" name="Date Placeholder 2"/>
          <p:cNvSpPr>
            <a:spLocks noGrp="1"/>
          </p:cNvSpPr>
          <p:nvPr>
            <p:ph type="dt" idx="1"/>
          </p:nvPr>
        </p:nvSpPr>
        <p:spPr>
          <a:xfrm>
            <a:off x="3777607" y="0"/>
            <a:ext cx="2889938" cy="493633"/>
          </a:xfrm>
          <a:prstGeom prst="rect">
            <a:avLst/>
          </a:prstGeom>
        </p:spPr>
        <p:txBody>
          <a:bodyPr vert="horz" lIns="90434" tIns="45217" rIns="90434" bIns="45217" rtlCol="0"/>
          <a:lstStyle>
            <a:lvl1pPr algn="r">
              <a:defRPr sz="1200"/>
            </a:lvl1pPr>
          </a:lstStyle>
          <a:p>
            <a:fld id="{0AE79A1C-8F6C-4239-B24A-DEBD740C0DB4}" type="datetimeFigureOut">
              <a:rPr lang="en-GB" smtClean="0"/>
              <a:t>29/03/2022</a:t>
            </a:fld>
            <a:endParaRPr lang="en-GB"/>
          </a:p>
        </p:txBody>
      </p:sp>
      <p:sp>
        <p:nvSpPr>
          <p:cNvPr id="4" name="Slide Image Placehold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0434" tIns="45217" rIns="90434" bIns="45217" rtlCol="0" anchor="ctr"/>
          <a:lstStyle/>
          <a:p>
            <a:endParaRPr lang="en-GB"/>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0434" tIns="45217" rIns="90434" bIns="452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6"/>
            <a:ext cx="2889938" cy="493633"/>
          </a:xfrm>
          <a:prstGeom prst="rect">
            <a:avLst/>
          </a:prstGeom>
        </p:spPr>
        <p:txBody>
          <a:bodyPr vert="horz" lIns="90434" tIns="45217" rIns="90434" bIns="45217"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6"/>
            <a:ext cx="2889938" cy="493633"/>
          </a:xfrm>
          <a:prstGeom prst="rect">
            <a:avLst/>
          </a:prstGeom>
        </p:spPr>
        <p:txBody>
          <a:bodyPr vert="horz" lIns="90434" tIns="45217" rIns="90434" bIns="45217" rtlCol="0" anchor="b"/>
          <a:lstStyle>
            <a:lvl1pPr algn="r">
              <a:defRPr sz="1200"/>
            </a:lvl1pPr>
          </a:lstStyle>
          <a:p>
            <a:fld id="{7FC3DA4F-9103-4FAA-9FB8-CBE03A9AE97C}" type="slidenum">
              <a:rPr lang="en-GB" smtClean="0"/>
              <a:t>‹#›</a:t>
            </a:fld>
            <a:endParaRPr lang="en-GB"/>
          </a:p>
        </p:txBody>
      </p:sp>
    </p:spTree>
    <p:extLst>
      <p:ext uri="{BB962C8B-B14F-4D97-AF65-F5344CB8AC3E}">
        <p14:creationId xmlns:p14="http://schemas.microsoft.com/office/powerpoint/2010/main" val="3790707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sz="1400" dirty="0"/>
              <a:t>We would like to tell you about a service that you can visit in PATH. We have learnt about what they do and would like to share that information with you.</a:t>
            </a:r>
          </a:p>
          <a:p>
            <a:pPr eaLnBrk="1" hangingPunct="1"/>
            <a:endParaRPr lang="en-GB" sz="1400" dirty="0"/>
          </a:p>
          <a:p>
            <a:pPr eaLnBrk="1" hangingPunct="1"/>
            <a:r>
              <a:rPr lang="en-GB" sz="1400" dirty="0"/>
              <a:t>The WISH centre is a charity that helps people who have been affected by Domestic Abuse.</a:t>
            </a:r>
          </a:p>
        </p:txBody>
      </p:sp>
      <p:sp>
        <p:nvSpPr>
          <p:cNvPr id="4" name="Slide Number Placeholder 3"/>
          <p:cNvSpPr>
            <a:spLocks noGrp="1"/>
          </p:cNvSpPr>
          <p:nvPr>
            <p:ph type="sldNum" sz="quarter" idx="5"/>
          </p:nvPr>
        </p:nvSpPr>
        <p:spPr/>
        <p:txBody>
          <a:bodyPr/>
          <a:lstStyle/>
          <a:p>
            <a:pPr>
              <a:defRPr/>
            </a:pPr>
            <a:fld id="{19F0C485-283E-4A9B-A136-7668EF0798E9}" type="slidenum">
              <a:rPr lang="en-GB" smtClean="0">
                <a:solidFill>
                  <a:prstClr val="black"/>
                </a:solidFill>
              </a:rPr>
              <a:pPr>
                <a:defRPr/>
              </a:pPr>
              <a:t>1</a:t>
            </a:fld>
            <a:endParaRPr lang="en-GB">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 people think that domestic</a:t>
            </a:r>
            <a:r>
              <a:rPr lang="en-GB" baseline="0" dirty="0"/>
              <a:t> abuse is about husbands beating up wives.</a:t>
            </a:r>
          </a:p>
          <a:p>
            <a:endParaRPr lang="en-GB" baseline="0" dirty="0"/>
          </a:p>
          <a:p>
            <a:r>
              <a:rPr lang="en-GB" baseline="0" dirty="0"/>
              <a:t>Husbands beating up wives </a:t>
            </a:r>
            <a:r>
              <a:rPr lang="en-GB" i="1" baseline="0" dirty="0"/>
              <a:t>is </a:t>
            </a:r>
            <a:r>
              <a:rPr lang="en-GB" i="0" baseline="0" dirty="0"/>
              <a:t> domestic abuse- but there’s a lot more to it than that.</a:t>
            </a:r>
          </a:p>
          <a:p>
            <a:endParaRPr lang="en-GB" i="0" baseline="0" dirty="0"/>
          </a:p>
          <a:p>
            <a:r>
              <a:rPr lang="en-GB" i="0" baseline="0" dirty="0"/>
              <a:t>It can happen between couples who are married- or not married. </a:t>
            </a:r>
          </a:p>
          <a:p>
            <a:endParaRPr lang="en-GB" i="0" baseline="0" dirty="0"/>
          </a:p>
          <a:p>
            <a:r>
              <a:rPr lang="en-GB" i="0" baseline="0" dirty="0"/>
              <a:t>It can happen between boyfriends and girlfriends- they don’t have to be married or living together- they could still be at school.</a:t>
            </a:r>
          </a:p>
          <a:p>
            <a:endParaRPr lang="en-GB" i="0" baseline="0" dirty="0"/>
          </a:p>
          <a:p>
            <a:r>
              <a:rPr lang="en-GB" i="0" baseline="0" dirty="0"/>
              <a:t>It can happen between any family members- so for example between uncles and nieces, grandmas and grandchildren or brothers and sisters.</a:t>
            </a:r>
          </a:p>
          <a:p>
            <a:endParaRPr lang="en-GB" i="0" baseline="0" dirty="0"/>
          </a:p>
          <a:p>
            <a:r>
              <a:rPr lang="en-GB" i="0" baseline="0" dirty="0"/>
              <a:t>It can happen in same-sex relationships and it can even happen between couples that have already split up.</a:t>
            </a:r>
          </a:p>
          <a:p>
            <a:endParaRPr lang="en-GB" i="0" baseline="0" dirty="0"/>
          </a:p>
          <a:p>
            <a:r>
              <a:rPr lang="en-GB" i="0" baseline="0" dirty="0"/>
              <a:t>Abusers can be male or female. Victims can be male or female.</a:t>
            </a:r>
            <a:endParaRPr lang="en-GB" dirty="0"/>
          </a:p>
        </p:txBody>
      </p:sp>
      <p:sp>
        <p:nvSpPr>
          <p:cNvPr id="4" name="Slide Number Placeholder 3"/>
          <p:cNvSpPr>
            <a:spLocks noGrp="1"/>
          </p:cNvSpPr>
          <p:nvPr>
            <p:ph type="sldNum" sz="quarter" idx="10"/>
          </p:nvPr>
        </p:nvSpPr>
        <p:spPr/>
        <p:txBody>
          <a:bodyPr/>
          <a:lstStyle/>
          <a:p>
            <a:fld id="{7FC3DA4F-9103-4FAA-9FB8-CBE03A9AE97C}" type="slidenum">
              <a:rPr lang="en-GB" smtClean="0"/>
              <a:t>2</a:t>
            </a:fld>
            <a:endParaRPr lang="en-GB"/>
          </a:p>
        </p:txBody>
      </p:sp>
    </p:spTree>
    <p:extLst>
      <p:ext uri="{BB962C8B-B14F-4D97-AF65-F5344CB8AC3E}">
        <p14:creationId xmlns:p14="http://schemas.microsoft.com/office/powerpoint/2010/main" val="494053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There</a:t>
            </a:r>
            <a:r>
              <a:rPr lang="en-GB" altLang="en-US" baseline="0" dirty="0"/>
              <a:t> are also different types of domestic abuse-</a:t>
            </a:r>
            <a:endParaRPr lang="en-GB" altLang="en-US" dirty="0"/>
          </a:p>
          <a:p>
            <a:r>
              <a:rPr lang="en-GB" altLang="en-US" dirty="0"/>
              <a:t>Often people think of physical violence first- this can be punching, kicking and</a:t>
            </a:r>
            <a:r>
              <a:rPr lang="en-GB" altLang="en-US" baseline="0" dirty="0"/>
              <a:t> things that cause</a:t>
            </a:r>
            <a:r>
              <a:rPr lang="en-GB" altLang="en-US" dirty="0"/>
              <a:t> visible injuries- </a:t>
            </a:r>
          </a:p>
          <a:p>
            <a:r>
              <a:rPr lang="en-GB" altLang="en-US" dirty="0"/>
              <a:t>but also physical</a:t>
            </a:r>
            <a:r>
              <a:rPr lang="en-GB" altLang="en-US" baseline="0" dirty="0"/>
              <a:t> abuse</a:t>
            </a:r>
            <a:r>
              <a:rPr lang="en-GB" altLang="en-US" dirty="0"/>
              <a:t> can be things like grabbing someone, spitting  at them, hair pulling.</a:t>
            </a:r>
          </a:p>
          <a:p>
            <a:endParaRPr lang="en-GB" altLang="en-US" dirty="0"/>
          </a:p>
          <a:p>
            <a:r>
              <a:rPr lang="en-GB" altLang="en-US" dirty="0"/>
              <a:t>Sexual abuse</a:t>
            </a:r>
            <a:r>
              <a:rPr lang="en-GB" altLang="en-US" baseline="0" dirty="0"/>
              <a:t> is</a:t>
            </a:r>
            <a:r>
              <a:rPr lang="en-GB" altLang="en-US" dirty="0"/>
              <a:t> forcing someone to do something sexual that they don’t want to do or don’t know about- </a:t>
            </a:r>
          </a:p>
          <a:p>
            <a:r>
              <a:rPr lang="en-GB" altLang="en-US" dirty="0"/>
              <a:t>this also includes taking rude pictures and sharing them on the internet.</a:t>
            </a:r>
          </a:p>
          <a:p>
            <a:endParaRPr lang="en-GB" altLang="en-US" dirty="0"/>
          </a:p>
          <a:p>
            <a:r>
              <a:rPr lang="en-GB" altLang="en-US" dirty="0"/>
              <a:t>Emotional</a:t>
            </a:r>
            <a:r>
              <a:rPr lang="en-GB" altLang="en-US" baseline="0" dirty="0"/>
              <a:t> abuse- </a:t>
            </a:r>
            <a:r>
              <a:rPr lang="en-GB" altLang="en-US" dirty="0"/>
              <a:t> this can be things like name-calling, putting someone down,</a:t>
            </a:r>
            <a:r>
              <a:rPr lang="en-GB" altLang="en-US" baseline="0" dirty="0"/>
              <a:t> making them feel useless.</a:t>
            </a:r>
          </a:p>
          <a:p>
            <a:endParaRPr lang="en-GB" altLang="en-US" dirty="0"/>
          </a:p>
          <a:p>
            <a:r>
              <a:rPr lang="en-GB" altLang="en-US" dirty="0"/>
              <a:t>Financial abuse- this is anything abusive that is to do with money- for</a:t>
            </a:r>
            <a:r>
              <a:rPr lang="en-GB" altLang="en-US" baseline="0" dirty="0"/>
              <a:t> example an abuser might</a:t>
            </a:r>
            <a:r>
              <a:rPr lang="en-GB" altLang="en-US" dirty="0"/>
              <a:t> have all the family money/benefits paid into their account,</a:t>
            </a:r>
            <a:r>
              <a:rPr lang="en-GB" altLang="en-US" baseline="0" dirty="0"/>
              <a:t> control all the family money and choose how the victim is allowed to spend their money.</a:t>
            </a:r>
          </a:p>
          <a:p>
            <a:endParaRPr lang="en-GB" altLang="en-US" baseline="0" dirty="0"/>
          </a:p>
          <a:p>
            <a:r>
              <a:rPr lang="en-GB" altLang="en-US" dirty="0"/>
              <a:t>Control- An abuser</a:t>
            </a:r>
            <a:r>
              <a:rPr lang="en-GB" altLang="en-US" baseline="0" dirty="0"/>
              <a:t> could try to control you by </a:t>
            </a:r>
            <a:r>
              <a:rPr lang="en-GB" altLang="en-US" dirty="0"/>
              <a:t>wanting to be with you all the time, by not</a:t>
            </a:r>
            <a:r>
              <a:rPr lang="en-GB" altLang="en-US" baseline="0" dirty="0"/>
              <a:t> wanting </a:t>
            </a:r>
            <a:r>
              <a:rPr lang="en-GB" altLang="en-US" dirty="0"/>
              <a:t>you talking to people of the opposite sex, trying</a:t>
            </a:r>
            <a:r>
              <a:rPr lang="en-GB" altLang="en-US" baseline="0" dirty="0"/>
              <a:t> to tell you what to wear, who to be friends with etc. There is now a law against this. SHOW THE CLIP IF YOU WANT TO.</a:t>
            </a:r>
          </a:p>
          <a:p>
            <a:r>
              <a:rPr lang="en-GB" altLang="en-US" dirty="0"/>
              <a:t>Forcing someone to get</a:t>
            </a:r>
            <a:r>
              <a:rPr lang="en-GB" altLang="en-US" baseline="0" dirty="0"/>
              <a:t> married is also a type of domestic abuse and it is against the law. SHOW THE CLIP.</a:t>
            </a:r>
            <a:endParaRPr lang="en-GB" altLang="en-US" dirty="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860" indent="-285715" eaLnBrk="0" hangingPunct="0">
              <a:defRPr>
                <a:solidFill>
                  <a:schemeClr val="tx1"/>
                </a:solidFill>
                <a:latin typeface="Arial" charset="0"/>
                <a:cs typeface="Arial" charset="0"/>
              </a:defRPr>
            </a:lvl2pPr>
            <a:lvl3pPr marL="1142862" indent="-228573" eaLnBrk="0" hangingPunct="0">
              <a:defRPr>
                <a:solidFill>
                  <a:schemeClr val="tx1"/>
                </a:solidFill>
                <a:latin typeface="Arial" charset="0"/>
                <a:cs typeface="Arial" charset="0"/>
              </a:defRPr>
            </a:lvl3pPr>
            <a:lvl4pPr marL="1600006" indent="-228573" eaLnBrk="0" hangingPunct="0">
              <a:defRPr>
                <a:solidFill>
                  <a:schemeClr val="tx1"/>
                </a:solidFill>
                <a:latin typeface="Arial" charset="0"/>
                <a:cs typeface="Arial" charset="0"/>
              </a:defRPr>
            </a:lvl4pPr>
            <a:lvl5pPr marL="2057151" indent="-228573" eaLnBrk="0" hangingPunct="0">
              <a:defRPr>
                <a:solidFill>
                  <a:schemeClr val="tx1"/>
                </a:solidFill>
                <a:latin typeface="Arial" charset="0"/>
                <a:cs typeface="Arial" charset="0"/>
              </a:defRPr>
            </a:lvl5pPr>
            <a:lvl6pPr marL="2514296" indent="-228573" eaLnBrk="0" fontAlgn="base" hangingPunct="0">
              <a:spcBef>
                <a:spcPct val="0"/>
              </a:spcBef>
              <a:spcAft>
                <a:spcPct val="0"/>
              </a:spcAft>
              <a:defRPr>
                <a:solidFill>
                  <a:schemeClr val="tx1"/>
                </a:solidFill>
                <a:latin typeface="Arial" charset="0"/>
                <a:cs typeface="Arial" charset="0"/>
              </a:defRPr>
            </a:lvl6pPr>
            <a:lvl7pPr marL="2971441" indent="-228573" eaLnBrk="0" fontAlgn="base" hangingPunct="0">
              <a:spcBef>
                <a:spcPct val="0"/>
              </a:spcBef>
              <a:spcAft>
                <a:spcPct val="0"/>
              </a:spcAft>
              <a:defRPr>
                <a:solidFill>
                  <a:schemeClr val="tx1"/>
                </a:solidFill>
                <a:latin typeface="Arial" charset="0"/>
                <a:cs typeface="Arial" charset="0"/>
              </a:defRPr>
            </a:lvl7pPr>
            <a:lvl8pPr marL="3428585" indent="-228573" eaLnBrk="0" fontAlgn="base" hangingPunct="0">
              <a:spcBef>
                <a:spcPct val="0"/>
              </a:spcBef>
              <a:spcAft>
                <a:spcPct val="0"/>
              </a:spcAft>
              <a:defRPr>
                <a:solidFill>
                  <a:schemeClr val="tx1"/>
                </a:solidFill>
                <a:latin typeface="Arial" charset="0"/>
                <a:cs typeface="Arial" charset="0"/>
              </a:defRPr>
            </a:lvl8pPr>
            <a:lvl9pPr marL="3885730" indent="-228573" eaLnBrk="0" fontAlgn="base" hangingPunct="0">
              <a:spcBef>
                <a:spcPct val="0"/>
              </a:spcBef>
              <a:spcAft>
                <a:spcPct val="0"/>
              </a:spcAft>
              <a:defRPr>
                <a:solidFill>
                  <a:schemeClr val="tx1"/>
                </a:solidFill>
                <a:latin typeface="Arial" charset="0"/>
                <a:cs typeface="Arial" charset="0"/>
              </a:defRPr>
            </a:lvl9pPr>
          </a:lstStyle>
          <a:p>
            <a:pPr eaLnBrk="1" hangingPunct="1"/>
            <a:fld id="{07922ED9-A51A-451B-B5BC-16CA9F200DEF}" type="slidenum">
              <a:rPr lang="en-US" altLang="en-US" smtClean="0"/>
              <a:pPr eaLnBrk="1" hangingPunct="1"/>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If you are worried about your relationship,</a:t>
            </a:r>
          </a:p>
          <a:p>
            <a:r>
              <a:rPr lang="en-GB" sz="1600" dirty="0"/>
              <a:t> if you are worried about a friend or family member, </a:t>
            </a:r>
          </a:p>
          <a:p>
            <a:r>
              <a:rPr lang="en-GB" sz="1600" dirty="0"/>
              <a:t>if you have a massive worry </a:t>
            </a:r>
          </a:p>
          <a:p>
            <a:r>
              <a:rPr lang="en-GB" sz="1600" dirty="0"/>
              <a:t>or a teeny little question about domestic abuse </a:t>
            </a:r>
          </a:p>
          <a:p>
            <a:r>
              <a:rPr lang="en-GB" sz="1600" dirty="0"/>
              <a:t>then you can get help. </a:t>
            </a:r>
          </a:p>
          <a:p>
            <a:r>
              <a:rPr lang="en-GB" sz="1600" dirty="0"/>
              <a:t>You can pop in to Path on a Monday lunchtime to have a chat with Alison from the WISH centre, </a:t>
            </a:r>
          </a:p>
          <a:p>
            <a:r>
              <a:rPr lang="en-GB" sz="1600" dirty="0"/>
              <a:t>You can go to the WISH CENTRE, </a:t>
            </a:r>
          </a:p>
          <a:p>
            <a:r>
              <a:rPr lang="en-GB" sz="1600" dirty="0"/>
              <a:t>You can go to the everybody centre on Barbara castle way </a:t>
            </a:r>
          </a:p>
          <a:p>
            <a:r>
              <a:rPr lang="en-GB" sz="1600" dirty="0"/>
              <a:t>or you can speak to staff in school who can help you.</a:t>
            </a:r>
          </a:p>
          <a:p>
            <a:endParaRPr lang="en-GB" sz="1600" dirty="0"/>
          </a:p>
          <a:p>
            <a:r>
              <a:rPr lang="en-GB" sz="1600" dirty="0"/>
              <a:t>The wish centre also help people who are worried about their own behaviour- </a:t>
            </a:r>
          </a:p>
          <a:p>
            <a:r>
              <a:rPr lang="en-GB" sz="1600" dirty="0"/>
              <a:t>so if you have used violence, aggression or controlling behaviour and want someone to hear your side of the story and to take charge of your own life then you can also go to visit Alison.</a:t>
            </a:r>
          </a:p>
          <a:p>
            <a:endParaRPr lang="en-GB" sz="1600" dirty="0"/>
          </a:p>
          <a:p>
            <a:r>
              <a:rPr lang="en-GB" sz="1600" dirty="0"/>
              <a:t>Abuse in relationships is never ok. </a:t>
            </a:r>
          </a:p>
        </p:txBody>
      </p:sp>
      <p:sp>
        <p:nvSpPr>
          <p:cNvPr id="4" name="Slide Number Placeholder 3"/>
          <p:cNvSpPr>
            <a:spLocks noGrp="1"/>
          </p:cNvSpPr>
          <p:nvPr>
            <p:ph type="sldNum" sz="quarter" idx="10"/>
          </p:nvPr>
        </p:nvSpPr>
        <p:spPr/>
        <p:txBody>
          <a:bodyPr/>
          <a:lstStyle/>
          <a:p>
            <a:fld id="{7FC3DA4F-9103-4FAA-9FB8-CBE03A9AE97C}" type="slidenum">
              <a:rPr lang="en-GB" smtClean="0"/>
              <a:t>5</a:t>
            </a:fld>
            <a:endParaRPr lang="en-GB"/>
          </a:p>
        </p:txBody>
      </p:sp>
    </p:spTree>
    <p:extLst>
      <p:ext uri="{BB962C8B-B14F-4D97-AF65-F5344CB8AC3E}">
        <p14:creationId xmlns:p14="http://schemas.microsoft.com/office/powerpoint/2010/main" val="2831566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5FEE2F-7BA3-4892-ADFD-AD1C3488EDD3}" type="datetimeFigureOut">
              <a:rPr lang="en-GB" smtClean="0"/>
              <a:t>29/03/2022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C5649D-857C-4702-B1F4-A09F90CF223D}" type="slidenum">
              <a:rPr lang="en-GB" smtClean="0"/>
              <a:t>‹#›</a:t>
            </a:fld>
            <a:endParaRPr lang="en-GB"/>
          </a:p>
        </p:txBody>
      </p:sp>
    </p:spTree>
    <p:extLst>
      <p:ext uri="{BB962C8B-B14F-4D97-AF65-F5344CB8AC3E}">
        <p14:creationId xmlns:p14="http://schemas.microsoft.com/office/powerpoint/2010/main" val="4036052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5FEE2F-7BA3-4892-ADFD-AD1C3488EDD3}" type="datetimeFigureOut">
              <a:rPr lang="en-GB" smtClean="0"/>
              <a:t>29/03/2022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C5649D-857C-4702-B1F4-A09F90CF223D}" type="slidenum">
              <a:rPr lang="en-GB" smtClean="0"/>
              <a:t>‹#›</a:t>
            </a:fld>
            <a:endParaRPr lang="en-GB"/>
          </a:p>
        </p:txBody>
      </p:sp>
    </p:spTree>
    <p:extLst>
      <p:ext uri="{BB962C8B-B14F-4D97-AF65-F5344CB8AC3E}">
        <p14:creationId xmlns:p14="http://schemas.microsoft.com/office/powerpoint/2010/main" val="4202017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095FEE2F-7BA3-4892-ADFD-AD1C3488EDD3}" type="datetimeFigureOut">
              <a:rPr lang="en-GB" smtClean="0"/>
              <a:t>29/03/2022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C5649D-857C-4702-B1F4-A09F90CF223D}" type="slidenum">
              <a:rPr lang="en-GB" smtClean="0"/>
              <a:t>‹#›</a:t>
            </a:fld>
            <a:endParaRPr lang="en-GB"/>
          </a:p>
        </p:txBody>
      </p:sp>
    </p:spTree>
    <p:extLst>
      <p:ext uri="{BB962C8B-B14F-4D97-AF65-F5344CB8AC3E}">
        <p14:creationId xmlns:p14="http://schemas.microsoft.com/office/powerpoint/2010/main" val="3912496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095FEE2F-7BA3-4892-ADFD-AD1C3488EDD3}" type="datetimeFigureOut">
              <a:rPr lang="en-GB" smtClean="0"/>
              <a:t>29/03/2022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5C5649D-857C-4702-B1F4-A09F90CF223D}" type="slidenum">
              <a:rPr lang="en-GB" smtClean="0"/>
              <a:t>‹#›</a:t>
            </a:fld>
            <a:endParaRPr lang="en-GB"/>
          </a:p>
        </p:txBody>
      </p:sp>
    </p:spTree>
    <p:extLst>
      <p:ext uri="{BB962C8B-B14F-4D97-AF65-F5344CB8AC3E}">
        <p14:creationId xmlns:p14="http://schemas.microsoft.com/office/powerpoint/2010/main" val="4194982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5FEE2F-7BA3-4892-ADFD-AD1C3488EDD3}" type="datetimeFigureOut">
              <a:rPr lang="en-GB" smtClean="0"/>
              <a:t>29/03/2022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C5649D-857C-4702-B1F4-A09F90CF223D}" type="slidenum">
              <a:rPr lang="en-GB" smtClean="0"/>
              <a:t>‹#›</a:t>
            </a:fld>
            <a:endParaRPr lang="en-GB"/>
          </a:p>
        </p:txBody>
      </p:sp>
    </p:spTree>
    <p:extLst>
      <p:ext uri="{BB962C8B-B14F-4D97-AF65-F5344CB8AC3E}">
        <p14:creationId xmlns:p14="http://schemas.microsoft.com/office/powerpoint/2010/main" val="3659875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5FEE2F-7BA3-4892-ADFD-AD1C3488EDD3}" type="datetimeFigureOut">
              <a:rPr lang="en-GB" smtClean="0"/>
              <a:t>29/03/2022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C5649D-857C-4702-B1F4-A09F90CF223D}" type="slidenum">
              <a:rPr lang="en-GB" smtClean="0"/>
              <a:t>‹#›</a:t>
            </a:fld>
            <a:endParaRPr lang="en-GB"/>
          </a:p>
        </p:txBody>
      </p:sp>
    </p:spTree>
    <p:extLst>
      <p:ext uri="{BB962C8B-B14F-4D97-AF65-F5344CB8AC3E}">
        <p14:creationId xmlns:p14="http://schemas.microsoft.com/office/powerpoint/2010/main" val="4057718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457200" y="1600200"/>
            <a:ext cx="8229600" cy="4533900"/>
          </a:xfrm>
        </p:spPr>
        <p:txBody>
          <a:bodyPr rtlCol="0">
            <a:normAutofit/>
          </a:bodyPr>
          <a:lstStyle/>
          <a:p>
            <a:pPr lvl="0"/>
            <a:endParaRPr lang="en-GB" noProof="0"/>
          </a:p>
        </p:txBody>
      </p:sp>
      <p:sp>
        <p:nvSpPr>
          <p:cNvPr id="4" name="Rectangle 218"/>
          <p:cNvSpPr>
            <a:spLocks noGrp="1" noChangeArrowheads="1"/>
          </p:cNvSpPr>
          <p:nvPr>
            <p:ph type="sldNum" sz="quarter" idx="10"/>
          </p:nvPr>
        </p:nvSpPr>
        <p:spPr/>
        <p:txBody>
          <a:bodyPr/>
          <a:lstStyle>
            <a:lvl1pPr>
              <a:defRPr/>
            </a:lvl1pPr>
          </a:lstStyle>
          <a:p>
            <a:pPr>
              <a:defRPr/>
            </a:pPr>
            <a:fld id="{8B34D46E-021D-42E7-8B59-E7A5A997154D}" type="slidenum">
              <a:rPr lang="en-GB">
                <a:solidFill>
                  <a:prstClr val="black">
                    <a:tint val="75000"/>
                  </a:prstClr>
                </a:solidFill>
              </a:rPr>
              <a:pPr>
                <a:defRPr/>
              </a:pPr>
              <a:t>‹#›</a:t>
            </a:fld>
            <a:endParaRPr lang="en-GB">
              <a:solidFill>
                <a:prstClr val="black">
                  <a:tint val="75000"/>
                </a:prstClr>
              </a:solidFill>
            </a:endParaRPr>
          </a:p>
        </p:txBody>
      </p:sp>
      <p:sp>
        <p:nvSpPr>
          <p:cNvPr id="5" name="Rectangle 219"/>
          <p:cNvSpPr>
            <a:spLocks noGrp="1" noChangeArrowheads="1"/>
          </p:cNvSpPr>
          <p:nvPr>
            <p:ph type="dt" sz="half" idx="11"/>
          </p:nvPr>
        </p:nvSpPr>
        <p:spPr/>
        <p:txBody>
          <a:bodyPr/>
          <a:lstStyle>
            <a:lvl1pPr>
              <a:defRPr/>
            </a:lvl1pPr>
          </a:lstStyle>
          <a:p>
            <a:pPr>
              <a:defRPr/>
            </a:pPr>
            <a:endParaRPr lang="en-GB">
              <a:solidFill>
                <a:prstClr val="black">
                  <a:tint val="75000"/>
                </a:prstClr>
              </a:solidFill>
            </a:endParaRPr>
          </a:p>
        </p:txBody>
      </p:sp>
      <p:sp>
        <p:nvSpPr>
          <p:cNvPr id="6" name="Rectangle 220"/>
          <p:cNvSpPr>
            <a:spLocks noGrp="1" noChangeArrowheads="1"/>
          </p:cNvSpPr>
          <p:nvPr>
            <p:ph type="ftr" sz="quarter" idx="12"/>
          </p:nvPr>
        </p:nvSpPr>
        <p:spPr/>
        <p:txBody>
          <a:bodyPr/>
          <a:lstStyle>
            <a:lvl1pPr>
              <a:defRPr/>
            </a:lvl1pPr>
          </a:lstStyle>
          <a:p>
            <a:pPr>
              <a:defRPr/>
            </a:pPr>
            <a:endParaRPr lang="en-GB">
              <a:solidFill>
                <a:prstClr val="black">
                  <a:tint val="75000"/>
                </a:prstClr>
              </a:solidFill>
            </a:endParaRPr>
          </a:p>
        </p:txBody>
      </p:sp>
    </p:spTree>
    <p:extLst>
      <p:ext uri="{BB962C8B-B14F-4D97-AF65-F5344CB8AC3E}">
        <p14:creationId xmlns:p14="http://schemas.microsoft.com/office/powerpoint/2010/main" val="2787002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5FEE2F-7BA3-4892-ADFD-AD1C3488EDD3}" type="datetimeFigureOut">
              <a:rPr lang="en-GB" smtClean="0"/>
              <a:t>29/03/2022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C5649D-857C-4702-B1F4-A09F90CF223D}" type="slidenum">
              <a:rPr lang="en-GB" smtClean="0"/>
              <a:t>‹#›</a:t>
            </a:fld>
            <a:endParaRPr lang="en-GB"/>
          </a:p>
        </p:txBody>
      </p:sp>
    </p:spTree>
    <p:extLst>
      <p:ext uri="{BB962C8B-B14F-4D97-AF65-F5344CB8AC3E}">
        <p14:creationId xmlns:p14="http://schemas.microsoft.com/office/powerpoint/2010/main" val="1700579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5FEE2F-7BA3-4892-ADFD-AD1C3488EDD3}" type="datetimeFigureOut">
              <a:rPr lang="en-GB" smtClean="0"/>
              <a:t>29/03/2022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C5649D-857C-4702-B1F4-A09F90CF223D}" type="slidenum">
              <a:rPr lang="en-GB" smtClean="0"/>
              <a:t>‹#›</a:t>
            </a:fld>
            <a:endParaRPr lang="en-GB"/>
          </a:p>
        </p:txBody>
      </p:sp>
    </p:spTree>
    <p:extLst>
      <p:ext uri="{BB962C8B-B14F-4D97-AF65-F5344CB8AC3E}">
        <p14:creationId xmlns:p14="http://schemas.microsoft.com/office/powerpoint/2010/main" val="3605627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5FEE2F-7BA3-4892-ADFD-AD1C3488EDD3}" type="datetimeFigureOut">
              <a:rPr lang="en-GB" smtClean="0"/>
              <a:t>29/03/2022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C5649D-857C-4702-B1F4-A09F90CF223D}" type="slidenum">
              <a:rPr lang="en-GB" smtClean="0"/>
              <a:t>‹#›</a:t>
            </a:fld>
            <a:endParaRPr lang="en-GB"/>
          </a:p>
        </p:txBody>
      </p:sp>
    </p:spTree>
    <p:extLst>
      <p:ext uri="{BB962C8B-B14F-4D97-AF65-F5344CB8AC3E}">
        <p14:creationId xmlns:p14="http://schemas.microsoft.com/office/powerpoint/2010/main" val="252711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5FEE2F-7BA3-4892-ADFD-AD1C3488EDD3}" type="datetimeFigureOut">
              <a:rPr lang="en-GB" smtClean="0"/>
              <a:t>29/03/2022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5C5649D-857C-4702-B1F4-A09F90CF223D}" type="slidenum">
              <a:rPr lang="en-GB" smtClean="0"/>
              <a:t>‹#›</a:t>
            </a:fld>
            <a:endParaRPr lang="en-GB"/>
          </a:p>
        </p:txBody>
      </p:sp>
    </p:spTree>
    <p:extLst>
      <p:ext uri="{BB962C8B-B14F-4D97-AF65-F5344CB8AC3E}">
        <p14:creationId xmlns:p14="http://schemas.microsoft.com/office/powerpoint/2010/main" val="924097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5FEE2F-7BA3-4892-ADFD-AD1C3488EDD3}" type="datetimeFigureOut">
              <a:rPr lang="en-GB" smtClean="0"/>
              <a:t>29/03/2022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5C5649D-857C-4702-B1F4-A09F90CF223D}" type="slidenum">
              <a:rPr lang="en-GB" smtClean="0"/>
              <a:t>‹#›</a:t>
            </a:fld>
            <a:endParaRPr lang="en-GB"/>
          </a:p>
        </p:txBody>
      </p:sp>
    </p:spTree>
    <p:extLst>
      <p:ext uri="{BB962C8B-B14F-4D97-AF65-F5344CB8AC3E}">
        <p14:creationId xmlns:p14="http://schemas.microsoft.com/office/powerpoint/2010/main" val="540344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FEE2F-7BA3-4892-ADFD-AD1C3488EDD3}" type="datetimeFigureOut">
              <a:rPr lang="en-GB" smtClean="0"/>
              <a:t>29/03/2022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5C5649D-857C-4702-B1F4-A09F90CF223D}" type="slidenum">
              <a:rPr lang="en-GB" smtClean="0"/>
              <a:t>‹#›</a:t>
            </a:fld>
            <a:endParaRPr lang="en-GB"/>
          </a:p>
        </p:txBody>
      </p:sp>
    </p:spTree>
    <p:extLst>
      <p:ext uri="{BB962C8B-B14F-4D97-AF65-F5344CB8AC3E}">
        <p14:creationId xmlns:p14="http://schemas.microsoft.com/office/powerpoint/2010/main" val="2030630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5FEE2F-7BA3-4892-ADFD-AD1C3488EDD3}" type="datetimeFigureOut">
              <a:rPr lang="en-GB" smtClean="0"/>
              <a:t>29/03/2022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C5649D-857C-4702-B1F4-A09F90CF223D}" type="slidenum">
              <a:rPr lang="en-GB" smtClean="0"/>
              <a:t>‹#›</a:t>
            </a:fld>
            <a:endParaRPr lang="en-GB"/>
          </a:p>
        </p:txBody>
      </p:sp>
    </p:spTree>
    <p:extLst>
      <p:ext uri="{BB962C8B-B14F-4D97-AF65-F5344CB8AC3E}">
        <p14:creationId xmlns:p14="http://schemas.microsoft.com/office/powerpoint/2010/main" val="81894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914357" y="6041361"/>
            <a:ext cx="732659" cy="365125"/>
          </a:xfrm>
        </p:spPr>
        <p:txBody>
          <a:bodyPr/>
          <a:lstStyle/>
          <a:p>
            <a:fld id="{095FEE2F-7BA3-4892-ADFD-AD1C3488EDD3}" type="datetimeFigureOut">
              <a:rPr lang="en-GB" smtClean="0"/>
              <a:t>29/03/2022</a:t>
            </a:fld>
            <a:endParaRPr lang="en-GB"/>
          </a:p>
        </p:txBody>
      </p:sp>
      <p:sp>
        <p:nvSpPr>
          <p:cNvPr id="6" name="Footer Placeholder 5"/>
          <p:cNvSpPr>
            <a:spLocks noGrp="1"/>
          </p:cNvSpPr>
          <p:nvPr>
            <p:ph type="ftr" sz="quarter" idx="11"/>
          </p:nvPr>
        </p:nvSpPr>
        <p:spPr>
          <a:xfrm>
            <a:off x="442797" y="6041361"/>
            <a:ext cx="2471560" cy="365125"/>
          </a:xfrm>
        </p:spPr>
        <p:txBody>
          <a:bodyPr/>
          <a:lstStyle/>
          <a:p>
            <a:endParaRPr lang="en-GB"/>
          </a:p>
        </p:txBody>
      </p:sp>
      <p:sp>
        <p:nvSpPr>
          <p:cNvPr id="7" name="Slide Number Placeholder 6"/>
          <p:cNvSpPr>
            <a:spLocks noGrp="1"/>
          </p:cNvSpPr>
          <p:nvPr>
            <p:ph type="sldNum" sz="quarter" idx="12"/>
          </p:nvPr>
        </p:nvSpPr>
        <p:spPr>
          <a:xfrm>
            <a:off x="3647017" y="5915887"/>
            <a:ext cx="796616" cy="490599"/>
          </a:xfrm>
        </p:spPr>
        <p:txBody>
          <a:bodyPr/>
          <a:lstStyle/>
          <a:p>
            <a:fld id="{E5C5649D-857C-4702-B1F4-A09F90CF223D}" type="slidenum">
              <a:rPr lang="en-GB" smtClean="0"/>
              <a:t>‹#›</a:t>
            </a:fld>
            <a:endParaRPr lang="en-GB"/>
          </a:p>
        </p:txBody>
      </p:sp>
    </p:spTree>
    <p:extLst>
      <p:ext uri="{BB962C8B-B14F-4D97-AF65-F5344CB8AC3E}">
        <p14:creationId xmlns:p14="http://schemas.microsoft.com/office/powerpoint/2010/main" val="369304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GB"/>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095FEE2F-7BA3-4892-ADFD-AD1C3488EDD3}" type="datetimeFigureOut">
              <a:rPr lang="en-GB" smtClean="0"/>
              <a:t>29/03/2022</a:t>
            </a:fld>
            <a:endParaRPr lang="en-GB"/>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E5C5649D-857C-4702-B1F4-A09F90CF223D}" type="slidenum">
              <a:rPr lang="en-GB" smtClean="0"/>
              <a:t>‹#›</a:t>
            </a:fld>
            <a:endParaRPr lang="en-GB"/>
          </a:p>
        </p:txBody>
      </p:sp>
    </p:spTree>
    <p:extLst>
      <p:ext uri="{BB962C8B-B14F-4D97-AF65-F5344CB8AC3E}">
        <p14:creationId xmlns:p14="http://schemas.microsoft.com/office/powerpoint/2010/main" val="3099963099"/>
      </p:ext>
    </p:extLst>
  </p:cSld>
  <p:clrMap bg1="dk1" tx1="lt1" bg2="dk2"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pBB3f0L_-Sw"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zOLAelTPs6c"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eeVelhH-aIU"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jp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jpeg"/><Relationship Id="rId11" Type="http://schemas.openxmlformats.org/officeDocument/2006/relationships/image" Target="../media/image3.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7.mp3"/><Relationship Id="rId7" Type="http://schemas.openxmlformats.org/officeDocument/2006/relationships/image" Target="../media/image1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hyperlink" Target="http://www.thewishcentre.org/" TargetMode="External"/><Relationship Id="rId5" Type="http://schemas.openxmlformats.org/officeDocument/2006/relationships/slideLayout" Target="../slideLayouts/slideLayout2.xml"/><Relationship Id="rId10" Type="http://schemas.openxmlformats.org/officeDocument/2006/relationships/image" Target="../media/image19.jpeg"/><Relationship Id="rId4" Type="http://schemas.openxmlformats.org/officeDocument/2006/relationships/audio" Target="../media/media7.mp3"/><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1L6HB97lbrQ"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6A01907A-BF04-440F-BA0D-49BC96273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8F25399F-F379-41C4-A008-76133166CBC6}"/>
              </a:ext>
            </a:extLst>
          </p:cNvPr>
          <p:cNvPicPr>
            <a:picLocks noChangeAspect="1"/>
          </p:cNvPicPr>
          <p:nvPr/>
        </p:nvPicPr>
        <p:blipFill rotWithShape="1">
          <a:blip r:embed="rId5">
            <a:extLst>
              <a:ext uri="{28A0092B-C50C-407E-A947-70E740481C1C}">
                <a14:useLocalDpi xmlns:a14="http://schemas.microsoft.com/office/drawing/2010/main" val="0"/>
              </a:ext>
            </a:extLst>
          </a:blip>
          <a:srcRect b="10124"/>
          <a:stretch/>
        </p:blipFill>
        <p:spPr>
          <a:xfrm>
            <a:off x="0" y="1237975"/>
            <a:ext cx="9144000" cy="4382049"/>
          </a:xfrm>
          <a:prstGeom prst="rect">
            <a:avLst/>
          </a:prstGeom>
        </p:spPr>
      </p:pic>
      <p:pic>
        <p:nvPicPr>
          <p:cNvPr id="2" name="Slide 1 audio">
            <a:hlinkClick r:id="" action="ppaction://media"/>
            <a:extLst>
              <a:ext uri="{FF2B5EF4-FFF2-40B4-BE49-F238E27FC236}">
                <a16:creationId xmlns:a16="http://schemas.microsoft.com/office/drawing/2014/main" id="{4AB47E22-F1B3-4860-98CA-511EEB6B13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5995330"/>
            <a:ext cx="487363" cy="487363"/>
          </a:xfrm>
          <a:prstGeom prst="rect">
            <a:avLst/>
          </a:prstGeom>
        </p:spPr>
      </p:pic>
    </p:spTree>
    <p:extLst>
      <p:ext uri="{BB962C8B-B14F-4D97-AF65-F5344CB8AC3E}">
        <p14:creationId xmlns:p14="http://schemas.microsoft.com/office/powerpoint/2010/main" val="218269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2264E67-6F59-4D8D-8E5F-8245B0FEA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 y="0"/>
            <a:ext cx="91405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23">
            <a:extLst>
              <a:ext uri="{FF2B5EF4-FFF2-40B4-BE49-F238E27FC236}">
                <a16:creationId xmlns:a16="http://schemas.microsoft.com/office/drawing/2014/main" id="{158E1C6E-D299-4F5D-B15B-155EBF7F6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510627F-2A81-40E6-8230-F64DC78431BA}"/>
              </a:ext>
            </a:extLst>
          </p:cNvPr>
          <p:cNvSpPr>
            <a:spLocks noGrp="1"/>
          </p:cNvSpPr>
          <p:nvPr>
            <p:ph type="title"/>
          </p:nvPr>
        </p:nvSpPr>
        <p:spPr>
          <a:xfrm>
            <a:off x="319865" y="1124744"/>
            <a:ext cx="2681803" cy="1332688"/>
          </a:xfrm>
        </p:spPr>
        <p:txBody>
          <a:bodyPr vert="horz" lIns="91440" tIns="45720" rIns="91440" bIns="45720" rtlCol="0" anchor="b">
            <a:normAutofit/>
          </a:bodyPr>
          <a:lstStyle/>
          <a:p>
            <a:pPr algn="ctr"/>
            <a:r>
              <a:rPr lang="en-US" sz="2800" dirty="0" err="1">
                <a:solidFill>
                  <a:srgbClr val="FFFFFF"/>
                </a:solidFill>
                <a:cs typeface="+mj-cs"/>
                <a:hlinkClick r:id="rId2"/>
              </a:rPr>
              <a:t>Hollyoaks</a:t>
            </a:r>
            <a:endParaRPr lang="en-US" sz="2800" dirty="0">
              <a:solidFill>
                <a:srgbClr val="FFFFFF"/>
              </a:solidFill>
              <a:cs typeface="+mj-cs"/>
            </a:endParaRPr>
          </a:p>
        </p:txBody>
      </p:sp>
      <p:sp>
        <p:nvSpPr>
          <p:cNvPr id="3" name="TextBox 2">
            <a:extLst>
              <a:ext uri="{FF2B5EF4-FFF2-40B4-BE49-F238E27FC236}">
                <a16:creationId xmlns:a16="http://schemas.microsoft.com/office/drawing/2014/main" id="{EF51A5A0-5FA8-4DA0-A9B1-58B6AF28C2A6}"/>
              </a:ext>
            </a:extLst>
          </p:cNvPr>
          <p:cNvSpPr txBox="1"/>
          <p:nvPr/>
        </p:nvSpPr>
        <p:spPr>
          <a:xfrm>
            <a:off x="755576" y="1711281"/>
            <a:ext cx="1425053" cy="1964290"/>
          </a:xfrm>
          <a:prstGeom prst="rect">
            <a:avLst/>
          </a:prstGeom>
        </p:spPr>
        <p:txBody>
          <a:bodyPr vert="horz" lIns="91440" tIns="45720" rIns="91440" bIns="45720" rtlCol="0" anchor="ctr">
            <a:normAutofit/>
          </a:bodyPr>
          <a:lstStyle/>
          <a:p>
            <a:pPr>
              <a:spcBef>
                <a:spcPct val="20000"/>
              </a:spcBef>
              <a:spcAft>
                <a:spcPts val="600"/>
              </a:spcAft>
              <a:buClr>
                <a:schemeClr val="accent1"/>
              </a:buClr>
            </a:pPr>
            <a:r>
              <a:rPr lang="en-US" sz="1400" dirty="0">
                <a:solidFill>
                  <a:srgbClr val="FFFFFF"/>
                </a:solidFill>
              </a:rPr>
              <a:t>(2m19s)</a:t>
            </a:r>
          </a:p>
        </p:txBody>
      </p:sp>
      <p:pic>
        <p:nvPicPr>
          <p:cNvPr id="4" name="Content Placeholder 3">
            <a:hlinkClick r:id="rId2"/>
            <a:extLst>
              <a:ext uri="{FF2B5EF4-FFF2-40B4-BE49-F238E27FC236}">
                <a16:creationId xmlns:a16="http://schemas.microsoft.com/office/drawing/2014/main" id="{0CFB6E5A-01BD-47EC-8713-01C1509578EC}"/>
              </a:ext>
            </a:extLst>
          </p:cNvPr>
          <p:cNvPicPr>
            <a:picLocks noChangeAspect="1"/>
          </p:cNvPicPr>
          <p:nvPr/>
        </p:nvPicPr>
        <p:blipFill>
          <a:blip r:embed="rId3"/>
          <a:stretch>
            <a:fillRect/>
          </a:stretch>
        </p:blipFill>
        <p:spPr>
          <a:xfrm>
            <a:off x="3960592" y="1963452"/>
            <a:ext cx="4700807" cy="2632451"/>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426929423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2264E67-6F59-4D8D-8E5F-8245B0FEA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 y="0"/>
            <a:ext cx="91405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3">
            <a:extLst>
              <a:ext uri="{FF2B5EF4-FFF2-40B4-BE49-F238E27FC236}">
                <a16:creationId xmlns:a16="http://schemas.microsoft.com/office/drawing/2014/main" id="{158E1C6E-D299-4F5D-B15B-155EBF7F6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7DE3F06-D262-4469-B2F0-5946478A7586}"/>
              </a:ext>
            </a:extLst>
          </p:cNvPr>
          <p:cNvSpPr>
            <a:spLocks noGrp="1"/>
          </p:cNvSpPr>
          <p:nvPr>
            <p:ph idx="1"/>
          </p:nvPr>
        </p:nvSpPr>
        <p:spPr>
          <a:xfrm>
            <a:off x="482601" y="1052736"/>
            <a:ext cx="2289149" cy="2612362"/>
          </a:xfrm>
        </p:spPr>
        <p:txBody>
          <a:bodyPr>
            <a:normAutofit/>
          </a:bodyPr>
          <a:lstStyle/>
          <a:p>
            <a:r>
              <a:rPr lang="en-GB" sz="2000" dirty="0">
                <a:solidFill>
                  <a:srgbClr val="FFFFFF"/>
                </a:solidFill>
                <a:hlinkClick r:id="rId2"/>
              </a:rPr>
              <a:t>Ryan &amp; Jade </a:t>
            </a:r>
            <a:r>
              <a:rPr lang="en-GB" sz="2000" dirty="0">
                <a:solidFill>
                  <a:srgbClr val="FFFFFF"/>
                </a:solidFill>
              </a:rPr>
              <a:t>(40s)</a:t>
            </a:r>
          </a:p>
        </p:txBody>
      </p:sp>
      <p:pic>
        <p:nvPicPr>
          <p:cNvPr id="5" name="Picture 4">
            <a:hlinkClick r:id="rId2"/>
            <a:extLst>
              <a:ext uri="{FF2B5EF4-FFF2-40B4-BE49-F238E27FC236}">
                <a16:creationId xmlns:a16="http://schemas.microsoft.com/office/drawing/2014/main" id="{BC19BF2D-020D-4D28-82C6-E35E6207AE31}"/>
              </a:ext>
            </a:extLst>
          </p:cNvPr>
          <p:cNvPicPr>
            <a:picLocks noChangeAspect="1"/>
          </p:cNvPicPr>
          <p:nvPr/>
        </p:nvPicPr>
        <p:blipFill>
          <a:blip r:embed="rId3"/>
          <a:stretch>
            <a:fillRect/>
          </a:stretch>
        </p:blipFill>
        <p:spPr>
          <a:xfrm>
            <a:off x="3960592" y="1116795"/>
            <a:ext cx="4700807" cy="4301238"/>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1624474615"/>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2264E67-6F59-4D8D-8E5F-8245B0FEA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 y="0"/>
            <a:ext cx="91405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23">
            <a:extLst>
              <a:ext uri="{FF2B5EF4-FFF2-40B4-BE49-F238E27FC236}">
                <a16:creationId xmlns:a16="http://schemas.microsoft.com/office/drawing/2014/main" id="{158E1C6E-D299-4F5D-B15B-155EBF7F6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7DE3F06-D262-4469-B2F0-5946478A7586}"/>
              </a:ext>
            </a:extLst>
          </p:cNvPr>
          <p:cNvSpPr>
            <a:spLocks noGrp="1"/>
          </p:cNvSpPr>
          <p:nvPr>
            <p:ph idx="1"/>
          </p:nvPr>
        </p:nvSpPr>
        <p:spPr>
          <a:xfrm>
            <a:off x="397974" y="332656"/>
            <a:ext cx="2681803" cy="3994848"/>
          </a:xfrm>
        </p:spPr>
        <p:txBody>
          <a:bodyPr>
            <a:normAutofit/>
          </a:bodyPr>
          <a:lstStyle/>
          <a:p>
            <a:r>
              <a:rPr lang="en-GB" sz="2000" dirty="0">
                <a:solidFill>
                  <a:srgbClr val="FFFFFF"/>
                </a:solidFill>
                <a:hlinkClick r:id="rId2"/>
              </a:rPr>
              <a:t>Sam &amp; Alice </a:t>
            </a:r>
            <a:r>
              <a:rPr lang="en-GB" sz="2000" dirty="0">
                <a:solidFill>
                  <a:srgbClr val="FFFFFF"/>
                </a:solidFill>
              </a:rPr>
              <a:t>(40s)</a:t>
            </a:r>
          </a:p>
        </p:txBody>
      </p:sp>
      <p:pic>
        <p:nvPicPr>
          <p:cNvPr id="4" name="Picture 3">
            <a:hlinkClick r:id="rId2"/>
            <a:extLst>
              <a:ext uri="{FF2B5EF4-FFF2-40B4-BE49-F238E27FC236}">
                <a16:creationId xmlns:a16="http://schemas.microsoft.com/office/drawing/2014/main" id="{4D993E01-C4A7-4AAD-AE99-3313CDECA0F8}"/>
              </a:ext>
            </a:extLst>
          </p:cNvPr>
          <p:cNvPicPr>
            <a:picLocks noChangeAspect="1"/>
          </p:cNvPicPr>
          <p:nvPr/>
        </p:nvPicPr>
        <p:blipFill>
          <a:blip r:embed="rId3"/>
          <a:stretch>
            <a:fillRect/>
          </a:stretch>
        </p:blipFill>
        <p:spPr>
          <a:xfrm>
            <a:off x="3960592" y="959879"/>
            <a:ext cx="4700807" cy="4677302"/>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4115610889"/>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26B5-5DC6-44FF-AE50-BD66BA9C183D}"/>
              </a:ext>
            </a:extLst>
          </p:cNvPr>
          <p:cNvSpPr>
            <a:spLocks noGrp="1"/>
          </p:cNvSpPr>
          <p:nvPr>
            <p:ph type="title"/>
          </p:nvPr>
        </p:nvSpPr>
        <p:spPr>
          <a:xfrm>
            <a:off x="607500" y="447188"/>
            <a:ext cx="7928998" cy="970450"/>
          </a:xfrm>
        </p:spPr>
        <p:txBody>
          <a:bodyPr>
            <a:normAutofit/>
          </a:bodyPr>
          <a:lstStyle/>
          <a:p>
            <a:r>
              <a:rPr lang="en-US"/>
              <a:t>Thank you</a:t>
            </a:r>
            <a:endParaRPr lang="en-GB"/>
          </a:p>
        </p:txBody>
      </p:sp>
      <p:sp>
        <p:nvSpPr>
          <p:cNvPr id="3" name="Content Placeholder 2">
            <a:extLst>
              <a:ext uri="{FF2B5EF4-FFF2-40B4-BE49-F238E27FC236}">
                <a16:creationId xmlns:a16="http://schemas.microsoft.com/office/drawing/2014/main" id="{FC04FF50-5FA4-4C74-8B3D-AE598E988F7E}"/>
              </a:ext>
            </a:extLst>
          </p:cNvPr>
          <p:cNvSpPr>
            <a:spLocks noGrp="1"/>
          </p:cNvSpPr>
          <p:nvPr>
            <p:ph idx="1"/>
          </p:nvPr>
        </p:nvSpPr>
        <p:spPr>
          <a:xfrm>
            <a:off x="614034" y="2413000"/>
            <a:ext cx="2876688" cy="3632200"/>
          </a:xfrm>
        </p:spPr>
        <p:txBody>
          <a:bodyPr>
            <a:normAutofit/>
          </a:bodyPr>
          <a:lstStyle/>
          <a:p>
            <a:pPr marL="0" indent="0" algn="ctr">
              <a:buNone/>
            </a:pPr>
            <a:r>
              <a:rPr lang="en-US" dirty="0"/>
              <a:t>This presentation was co-created by 6 young people from Blackburn and Darwen </a:t>
            </a:r>
            <a:endParaRPr lang="en-GB" dirty="0"/>
          </a:p>
        </p:txBody>
      </p:sp>
      <p:pic>
        <p:nvPicPr>
          <p:cNvPr id="7" name="Picture 6" descr="Logo&#10;&#10;Description automatically generated">
            <a:extLst>
              <a:ext uri="{FF2B5EF4-FFF2-40B4-BE49-F238E27FC236}">
                <a16:creationId xmlns:a16="http://schemas.microsoft.com/office/drawing/2014/main" id="{6A0806FE-DBB9-4B88-A15A-738DE90142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28"/>
          <a:stretch/>
        </p:blipFill>
        <p:spPr>
          <a:xfrm>
            <a:off x="4499992" y="3140968"/>
            <a:ext cx="3935544" cy="2095677"/>
          </a:xfrm>
          <a:prstGeom prst="roundRect">
            <a:avLst>
              <a:gd name="adj" fmla="val 3876"/>
            </a:avLst>
          </a:prstGeom>
          <a:ln>
            <a:solidFill>
              <a:schemeClr val="accent1"/>
            </a:solidFill>
          </a:ln>
          <a:effectLst/>
        </p:spPr>
      </p:pic>
      <p:pic>
        <p:nvPicPr>
          <p:cNvPr id="8" name="Picture 7" descr="Graphical user interface&#10;&#10;Description automatically generated with low confidence">
            <a:extLst>
              <a:ext uri="{FF2B5EF4-FFF2-40B4-BE49-F238E27FC236}">
                <a16:creationId xmlns:a16="http://schemas.microsoft.com/office/drawing/2014/main" id="{8EE2A39E-E882-482B-8FB5-B2457B020E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829" r="22372" b="18916"/>
          <a:stretch/>
        </p:blipFill>
        <p:spPr>
          <a:xfrm>
            <a:off x="6419312" y="5647458"/>
            <a:ext cx="2016224" cy="795484"/>
          </a:xfrm>
          <a:prstGeom prst="rect">
            <a:avLst/>
          </a:prstGeom>
        </p:spPr>
      </p:pic>
      <p:sp>
        <p:nvSpPr>
          <p:cNvPr id="4" name="TextBox 3">
            <a:extLst>
              <a:ext uri="{FF2B5EF4-FFF2-40B4-BE49-F238E27FC236}">
                <a16:creationId xmlns:a16="http://schemas.microsoft.com/office/drawing/2014/main" id="{7887F08B-21AC-48E4-8D61-4AB0A2087976}"/>
              </a:ext>
            </a:extLst>
          </p:cNvPr>
          <p:cNvSpPr txBox="1"/>
          <p:nvPr/>
        </p:nvSpPr>
        <p:spPr>
          <a:xfrm>
            <a:off x="467544" y="5852570"/>
            <a:ext cx="4680520" cy="830997"/>
          </a:xfrm>
          <a:prstGeom prst="rect">
            <a:avLst/>
          </a:prstGeom>
          <a:noFill/>
        </p:spPr>
        <p:txBody>
          <a:bodyPr wrap="square" rtlCol="0">
            <a:spAutoFit/>
          </a:bodyPr>
          <a:lstStyle/>
          <a:p>
            <a:r>
              <a:rPr lang="en-US" sz="2400" b="1" dirty="0">
                <a:solidFill>
                  <a:schemeClr val="accent4">
                    <a:lumMod val="75000"/>
                  </a:schemeClr>
                </a:solidFill>
              </a:rPr>
              <a:t>01254 260465 </a:t>
            </a:r>
            <a:r>
              <a:rPr lang="en-US" sz="2400" b="1" dirty="0"/>
              <a:t>or </a:t>
            </a:r>
            <a:r>
              <a:rPr lang="en-US" sz="2400" b="1" dirty="0">
                <a:solidFill>
                  <a:schemeClr val="accent1">
                    <a:lumMod val="50000"/>
                  </a:schemeClr>
                </a:solidFill>
              </a:rPr>
              <a:t>03005610440</a:t>
            </a:r>
            <a:r>
              <a:rPr lang="en-US" sz="2400" b="1" dirty="0"/>
              <a:t>  </a:t>
            </a:r>
          </a:p>
          <a:p>
            <a:endParaRPr lang="en-GB" sz="2400" dirty="0"/>
          </a:p>
        </p:txBody>
      </p:sp>
    </p:spTree>
    <p:extLst>
      <p:ext uri="{BB962C8B-B14F-4D97-AF65-F5344CB8AC3E}">
        <p14:creationId xmlns:p14="http://schemas.microsoft.com/office/powerpoint/2010/main" val="3243642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8156" y="635069"/>
            <a:ext cx="3381927" cy="1139139"/>
          </a:xfrm>
        </p:spPr>
        <p:txBody>
          <a:bodyPr>
            <a:normAutofit fontScale="90000"/>
          </a:bodyPr>
          <a:lstStyle/>
          <a:p>
            <a:r>
              <a:rPr lang="en-GB" sz="3100"/>
              <a:t>What is Domestic Abuse?</a:t>
            </a:r>
          </a:p>
        </p:txBody>
      </p:sp>
      <p:sp>
        <p:nvSpPr>
          <p:cNvPr id="3" name="Content Placeholder 2"/>
          <p:cNvSpPr>
            <a:spLocks noGrp="1"/>
          </p:cNvSpPr>
          <p:nvPr>
            <p:ph idx="1"/>
          </p:nvPr>
        </p:nvSpPr>
        <p:spPr>
          <a:xfrm>
            <a:off x="608649" y="2350439"/>
            <a:ext cx="3369340" cy="2419097"/>
          </a:xfrm>
        </p:spPr>
        <p:txBody>
          <a:bodyPr anchor="t">
            <a:normAutofit/>
          </a:bodyPr>
          <a:lstStyle/>
          <a:p>
            <a:pPr marL="0" indent="0">
              <a:buNone/>
            </a:pPr>
            <a:r>
              <a:rPr lang="en-GB" sz="1600" dirty="0"/>
              <a:t> </a:t>
            </a:r>
            <a:r>
              <a:rPr lang="en-GB" sz="1600" i="1" dirty="0"/>
              <a:t>Abuse in a family or relationship</a:t>
            </a:r>
          </a:p>
          <a:p>
            <a:pPr marL="0" indent="0">
              <a:buNone/>
            </a:pPr>
            <a:endParaRPr lang="en-GB" sz="1600" dirty="0"/>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5854" r="42536" b="4"/>
          <a:stretch/>
        </p:blipFill>
        <p:spPr>
          <a:xfrm>
            <a:off x="4285655" y="361702"/>
            <a:ext cx="126873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6106" r="1" b="2290"/>
          <a:stretch/>
        </p:blipFill>
        <p:spPr>
          <a:xfrm>
            <a:off x="1363960" y="4769536"/>
            <a:ext cx="2962656"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9026" r="3531" b="4"/>
          <a:stretch/>
        </p:blipFill>
        <p:spPr>
          <a:xfrm>
            <a:off x="6759816" y="4131546"/>
            <a:ext cx="2384184"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10" name="Picture 9" descr="Text&#10;&#10;Description automatically generated">
            <a:extLst>
              <a:ext uri="{FF2B5EF4-FFF2-40B4-BE49-F238E27FC236}">
                <a16:creationId xmlns:a16="http://schemas.microsoft.com/office/drawing/2014/main" id="{8F1171D9-51E0-4772-9DDD-D0E15599723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10"/>
          <a:stretch/>
        </p:blipFill>
        <p:spPr>
          <a:xfrm>
            <a:off x="6084169" y="-1611560"/>
            <a:ext cx="3369340" cy="476894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2" descr="A Scientific Wedding (Steins;Gate) : r/anime">
            <a:extLst>
              <a:ext uri="{FF2B5EF4-FFF2-40B4-BE49-F238E27FC236}">
                <a16:creationId xmlns:a16="http://schemas.microsoft.com/office/drawing/2014/main" id="{785A0190-DEE0-4342-BE05-3B50EB9C5A7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7368"/>
          <a:stretch/>
        </p:blipFill>
        <p:spPr bwMode="auto">
          <a:xfrm>
            <a:off x="3992088" y="2492896"/>
            <a:ext cx="2580550" cy="3034423"/>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Slide 2 audio">
            <a:hlinkClick r:id="" action="ppaction://media"/>
            <a:extLst>
              <a:ext uri="{FF2B5EF4-FFF2-40B4-BE49-F238E27FC236}">
                <a16:creationId xmlns:a16="http://schemas.microsoft.com/office/drawing/2014/main" id="{65606AF9-054E-49C0-844F-EFB7EB4BC94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5260" y="5979249"/>
            <a:ext cx="487363" cy="487363"/>
          </a:xfrm>
          <a:prstGeom prst="rect">
            <a:avLst/>
          </a:prstGeom>
        </p:spPr>
      </p:pic>
    </p:spTree>
    <p:extLst>
      <p:ext uri="{BB962C8B-B14F-4D97-AF65-F5344CB8AC3E}">
        <p14:creationId xmlns:p14="http://schemas.microsoft.com/office/powerpoint/2010/main" val="256748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360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426118" y="1120039"/>
            <a:ext cx="2312988" cy="1955800"/>
          </a:xfrm>
        </p:spPr>
      </p:pic>
      <p:sp>
        <p:nvSpPr>
          <p:cNvPr id="4104" name="TextBox 9"/>
          <p:cNvSpPr txBox="1">
            <a:spLocks noChangeArrowheads="1"/>
          </p:cNvSpPr>
          <p:nvPr/>
        </p:nvSpPr>
        <p:spPr bwMode="auto">
          <a:xfrm>
            <a:off x="426118" y="3074905"/>
            <a:ext cx="2312988" cy="212725"/>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spcAft>
                <a:spcPts val="600"/>
              </a:spcAft>
              <a:buFontTx/>
              <a:buNone/>
            </a:pPr>
            <a:r>
              <a:rPr lang="en-GB" altLang="en-US" sz="950" dirty="0">
                <a:solidFill>
                  <a:srgbClr val="FFFFFF"/>
                </a:solidFill>
              </a:rPr>
              <a:t>Physical</a:t>
            </a:r>
          </a:p>
        </p:txBody>
      </p:sp>
      <p:pic>
        <p:nvPicPr>
          <p:cNvPr id="410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6118" y="4037118"/>
            <a:ext cx="2612395" cy="120130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Box 11"/>
          <p:cNvSpPr txBox="1">
            <a:spLocks noChangeArrowheads="1"/>
          </p:cNvSpPr>
          <p:nvPr/>
        </p:nvSpPr>
        <p:spPr bwMode="auto">
          <a:xfrm>
            <a:off x="426118" y="5238425"/>
            <a:ext cx="2612395" cy="307309"/>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spcAft>
                <a:spcPts val="600"/>
              </a:spcAft>
              <a:buFontTx/>
              <a:buNone/>
            </a:pPr>
            <a:r>
              <a:rPr lang="en-GB" altLang="en-US" sz="950">
                <a:solidFill>
                  <a:srgbClr val="FFFFFF"/>
                </a:solidFill>
              </a:rPr>
              <a:t>Sexual</a:t>
            </a:r>
          </a:p>
        </p:txBody>
      </p:sp>
      <p:pic>
        <p:nvPicPr>
          <p:cNvPr id="4103"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92081" y="3920482"/>
            <a:ext cx="2161717" cy="21617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TextBox 13"/>
          <p:cNvSpPr txBox="1">
            <a:spLocks noChangeArrowheads="1"/>
          </p:cNvSpPr>
          <p:nvPr/>
        </p:nvSpPr>
        <p:spPr bwMode="auto">
          <a:xfrm>
            <a:off x="3560733" y="6082199"/>
            <a:ext cx="2224411" cy="212725"/>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spcAft>
                <a:spcPts val="600"/>
              </a:spcAft>
              <a:buFontTx/>
              <a:buNone/>
            </a:pPr>
            <a:r>
              <a:rPr lang="en-GB" altLang="en-US" sz="950">
                <a:solidFill>
                  <a:srgbClr val="FFFFFF"/>
                </a:solidFill>
              </a:rPr>
              <a:t>Control</a:t>
            </a:r>
          </a:p>
        </p:txBody>
      </p:sp>
      <p:pic>
        <p:nvPicPr>
          <p:cNvPr id="4099"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73440" y="366898"/>
            <a:ext cx="2549525" cy="16716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Box 10"/>
          <p:cNvSpPr txBox="1">
            <a:spLocks noChangeArrowheads="1"/>
          </p:cNvSpPr>
          <p:nvPr/>
        </p:nvSpPr>
        <p:spPr bwMode="auto">
          <a:xfrm>
            <a:off x="3062104" y="2038536"/>
            <a:ext cx="2549525" cy="212725"/>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spcAft>
                <a:spcPts val="600"/>
              </a:spcAft>
              <a:buFontTx/>
              <a:buNone/>
            </a:pPr>
            <a:r>
              <a:rPr lang="en-GB" altLang="en-US" sz="950">
                <a:solidFill>
                  <a:srgbClr val="FFFFFF"/>
                </a:solidFill>
              </a:rPr>
              <a:t>Emotional</a:t>
            </a:r>
          </a:p>
        </p:txBody>
      </p:sp>
      <p:pic>
        <p:nvPicPr>
          <p:cNvPr id="4101"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45963" y="1327143"/>
            <a:ext cx="2761264" cy="14589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TextBox 12"/>
          <p:cNvSpPr txBox="1">
            <a:spLocks noChangeArrowheads="1"/>
          </p:cNvSpPr>
          <p:nvPr/>
        </p:nvSpPr>
        <p:spPr bwMode="auto">
          <a:xfrm>
            <a:off x="5945963" y="2786055"/>
            <a:ext cx="2761265" cy="288850"/>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spcAft>
                <a:spcPts val="600"/>
              </a:spcAft>
              <a:buFontTx/>
              <a:buNone/>
            </a:pPr>
            <a:r>
              <a:rPr lang="en-GB" altLang="en-US" sz="950">
                <a:solidFill>
                  <a:srgbClr val="FFFFFF"/>
                </a:solidFill>
              </a:rPr>
              <a:t>Financial</a:t>
            </a:r>
          </a:p>
        </p:txBody>
      </p:sp>
      <p:pic>
        <p:nvPicPr>
          <p:cNvPr id="4102" name="Picture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227251" y="4077072"/>
            <a:ext cx="2434150" cy="157115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9" name="TextBox 14"/>
          <p:cNvSpPr txBox="1">
            <a:spLocks noChangeArrowheads="1"/>
          </p:cNvSpPr>
          <p:nvPr/>
        </p:nvSpPr>
        <p:spPr bwMode="auto">
          <a:xfrm>
            <a:off x="6268191" y="5657939"/>
            <a:ext cx="2447282" cy="212725"/>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spcAft>
                <a:spcPts val="600"/>
              </a:spcAft>
              <a:buFontTx/>
              <a:buNone/>
            </a:pPr>
            <a:r>
              <a:rPr lang="en-GB" altLang="en-US" sz="950" dirty="0">
                <a:solidFill>
                  <a:srgbClr val="FFFFFF"/>
                </a:solidFill>
              </a:rPr>
              <a:t>Forced marriage, FGM and honour crime</a:t>
            </a:r>
          </a:p>
        </p:txBody>
      </p:sp>
      <p:pic>
        <p:nvPicPr>
          <p:cNvPr id="2" name="Slide 3 audio">
            <a:hlinkClick r:id="" action="ppaction://media"/>
            <a:extLst>
              <a:ext uri="{FF2B5EF4-FFF2-40B4-BE49-F238E27FC236}">
                <a16:creationId xmlns:a16="http://schemas.microsoft.com/office/drawing/2014/main" id="{72E9ADAA-6F9C-4555-B491-1D55B84E616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520" y="5987913"/>
            <a:ext cx="487363" cy="487363"/>
          </a:xfrm>
          <a:prstGeom prst="rect">
            <a:avLst/>
          </a:prstGeom>
        </p:spPr>
      </p:pic>
    </p:spTree>
    <p:extLst>
      <p:ext uri="{BB962C8B-B14F-4D97-AF65-F5344CB8AC3E}">
        <p14:creationId xmlns:p14="http://schemas.microsoft.com/office/powerpoint/2010/main" val="156797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D001-EE84-4E9F-8690-590707ABCAD8}"/>
              </a:ext>
            </a:extLst>
          </p:cNvPr>
          <p:cNvSpPr>
            <a:spLocks noGrp="1"/>
          </p:cNvSpPr>
          <p:nvPr>
            <p:ph type="title"/>
          </p:nvPr>
        </p:nvSpPr>
        <p:spPr>
          <a:xfrm>
            <a:off x="4566890" y="260648"/>
            <a:ext cx="4094129" cy="1325563"/>
          </a:xfrm>
        </p:spPr>
        <p:txBody>
          <a:bodyPr>
            <a:normAutofit/>
          </a:bodyPr>
          <a:lstStyle/>
          <a:p>
            <a:pPr>
              <a:lnSpc>
                <a:spcPct val="90000"/>
              </a:lnSpc>
            </a:pPr>
            <a:r>
              <a:rPr lang="en-US" dirty="0"/>
              <a:t>Relationship RED FLAGS!</a:t>
            </a:r>
            <a:endParaRPr lang="en-GB" dirty="0"/>
          </a:p>
        </p:txBody>
      </p:sp>
      <p:sp>
        <p:nvSpPr>
          <p:cNvPr id="3" name="Content Placeholder 2">
            <a:extLst>
              <a:ext uri="{FF2B5EF4-FFF2-40B4-BE49-F238E27FC236}">
                <a16:creationId xmlns:a16="http://schemas.microsoft.com/office/drawing/2014/main" id="{490A6B00-DBC4-4E67-95DC-08B70837A8A5}"/>
              </a:ext>
            </a:extLst>
          </p:cNvPr>
          <p:cNvSpPr>
            <a:spLocks noGrp="1"/>
          </p:cNvSpPr>
          <p:nvPr>
            <p:ph idx="1"/>
          </p:nvPr>
        </p:nvSpPr>
        <p:spPr>
          <a:xfrm>
            <a:off x="4556003" y="2371678"/>
            <a:ext cx="4094129" cy="4192520"/>
          </a:xfrm>
        </p:spPr>
        <p:txBody>
          <a:bodyPr>
            <a:normAutofit fontScale="92500" lnSpcReduction="20000"/>
          </a:bodyPr>
          <a:lstStyle/>
          <a:p>
            <a:pPr>
              <a:lnSpc>
                <a:spcPct val="90000"/>
              </a:lnSpc>
            </a:pPr>
            <a:r>
              <a:rPr lang="en-US" sz="1800" dirty="0"/>
              <a:t>Telling you who can be friends with</a:t>
            </a:r>
          </a:p>
          <a:p>
            <a:pPr>
              <a:lnSpc>
                <a:spcPct val="90000"/>
              </a:lnSpc>
            </a:pPr>
            <a:r>
              <a:rPr lang="en-US" sz="1800" dirty="0"/>
              <a:t>‘</a:t>
            </a:r>
            <a:r>
              <a:rPr lang="en-US" sz="1800" dirty="0" err="1"/>
              <a:t>lovebombing</a:t>
            </a:r>
            <a:r>
              <a:rPr lang="en-US" sz="1800" dirty="0"/>
              <a:t>’</a:t>
            </a:r>
          </a:p>
          <a:p>
            <a:pPr>
              <a:lnSpc>
                <a:spcPct val="90000"/>
              </a:lnSpc>
            </a:pPr>
            <a:r>
              <a:rPr lang="en-US" sz="1800" dirty="0"/>
              <a:t>Checking your phone</a:t>
            </a:r>
          </a:p>
          <a:p>
            <a:pPr>
              <a:lnSpc>
                <a:spcPct val="90000"/>
              </a:lnSpc>
            </a:pPr>
            <a:r>
              <a:rPr lang="en-US" sz="1800" dirty="0"/>
              <a:t>Putting you down</a:t>
            </a:r>
          </a:p>
          <a:p>
            <a:pPr>
              <a:lnSpc>
                <a:spcPct val="90000"/>
              </a:lnSpc>
            </a:pPr>
            <a:r>
              <a:rPr lang="en-US" sz="1800" dirty="0"/>
              <a:t>Pressuring you</a:t>
            </a:r>
          </a:p>
          <a:p>
            <a:pPr>
              <a:lnSpc>
                <a:spcPct val="90000"/>
              </a:lnSpc>
            </a:pPr>
            <a:r>
              <a:rPr lang="en-US" sz="1800" dirty="0"/>
              <a:t>Telling you what to do / wear / eat</a:t>
            </a:r>
          </a:p>
          <a:p>
            <a:pPr>
              <a:lnSpc>
                <a:spcPct val="90000"/>
              </a:lnSpc>
            </a:pPr>
            <a:r>
              <a:rPr lang="en-US" sz="1800" dirty="0"/>
              <a:t>Wanting to be with you all the time</a:t>
            </a:r>
          </a:p>
          <a:p>
            <a:pPr>
              <a:lnSpc>
                <a:spcPct val="90000"/>
              </a:lnSpc>
            </a:pPr>
            <a:r>
              <a:rPr lang="en-US" sz="1800" dirty="0"/>
              <a:t>Messaging you all the time to check up on you</a:t>
            </a:r>
          </a:p>
          <a:p>
            <a:pPr>
              <a:lnSpc>
                <a:spcPct val="90000"/>
              </a:lnSpc>
            </a:pPr>
            <a:r>
              <a:rPr lang="en-US" sz="1800" dirty="0"/>
              <a:t>Sulking /ghosting</a:t>
            </a:r>
          </a:p>
          <a:p>
            <a:pPr>
              <a:lnSpc>
                <a:spcPct val="90000"/>
              </a:lnSpc>
            </a:pPr>
            <a:r>
              <a:rPr lang="en-US" sz="1800" dirty="0"/>
              <a:t>Overly protective/jealous</a:t>
            </a:r>
          </a:p>
          <a:p>
            <a:pPr>
              <a:lnSpc>
                <a:spcPct val="90000"/>
              </a:lnSpc>
            </a:pPr>
            <a:r>
              <a:rPr lang="en-US" sz="1800" dirty="0"/>
              <a:t>Unpredictable / gets angry easily</a:t>
            </a:r>
          </a:p>
          <a:p>
            <a:pPr>
              <a:lnSpc>
                <a:spcPct val="90000"/>
              </a:lnSpc>
            </a:pPr>
            <a:endParaRPr lang="en-GB" sz="1800" dirty="0"/>
          </a:p>
        </p:txBody>
      </p:sp>
      <p:pic>
        <p:nvPicPr>
          <p:cNvPr id="8" name="Picture 7" descr="A red flag with a black pole&#10;&#10;Description automatically generated with medium confidence">
            <a:extLst>
              <a:ext uri="{FF2B5EF4-FFF2-40B4-BE49-F238E27FC236}">
                <a16:creationId xmlns:a16="http://schemas.microsoft.com/office/drawing/2014/main" id="{A2D1B0F6-90BE-498A-8B0F-84C8FFF3B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39552" y="1124744"/>
            <a:ext cx="3545712" cy="42899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A50B322D-5637-4DF5-AEB0-243FA4D051D5}"/>
              </a:ext>
            </a:extLst>
          </p:cNvPr>
          <p:cNvSpPr txBox="1"/>
          <p:nvPr/>
        </p:nvSpPr>
        <p:spPr>
          <a:xfrm rot="20964862">
            <a:off x="1514664" y="2142602"/>
            <a:ext cx="1728192" cy="584775"/>
          </a:xfrm>
          <a:prstGeom prst="rect">
            <a:avLst/>
          </a:prstGeom>
          <a:noFill/>
        </p:spPr>
        <p:txBody>
          <a:bodyPr wrap="square" rtlCol="0">
            <a:spAutoFit/>
          </a:bodyPr>
          <a:lstStyle/>
          <a:p>
            <a:r>
              <a:rPr lang="en-US" sz="3200" dirty="0">
                <a:latin typeface="Bahnschrift SemiBold SemiConden" panose="020B0502040204020203" pitchFamily="34" charset="0"/>
              </a:rPr>
              <a:t>Warning!</a:t>
            </a:r>
            <a:endParaRPr lang="en-GB" sz="3200" dirty="0">
              <a:latin typeface="Bahnschrift SemiBold SemiConden" panose="020B0502040204020203" pitchFamily="34" charset="0"/>
            </a:endParaRPr>
          </a:p>
        </p:txBody>
      </p:sp>
      <p:pic>
        <p:nvPicPr>
          <p:cNvPr id="4" name="Slide 4 audio">
            <a:hlinkClick r:id="" action="ppaction://media"/>
            <a:extLst>
              <a:ext uri="{FF2B5EF4-FFF2-40B4-BE49-F238E27FC236}">
                <a16:creationId xmlns:a16="http://schemas.microsoft.com/office/drawing/2014/main" id="{57C68021-F3F7-4A91-BC2A-1CE801E1D5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0186" y="6065051"/>
            <a:ext cx="487363" cy="487363"/>
          </a:xfrm>
          <a:prstGeom prst="rect">
            <a:avLst/>
          </a:prstGeom>
        </p:spPr>
      </p:pic>
    </p:spTree>
    <p:extLst>
      <p:ext uri="{BB962C8B-B14F-4D97-AF65-F5344CB8AC3E}">
        <p14:creationId xmlns:p14="http://schemas.microsoft.com/office/powerpoint/2010/main" val="169121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93192" y="516804"/>
            <a:ext cx="4945641" cy="1625210"/>
          </a:xfrm>
          <a:prstGeom prst="rect">
            <a:avLst/>
          </a:prstGeom>
        </p:spPr>
        <p:txBody>
          <a:bodyPr vert="horz" lIns="91440" tIns="45720" rIns="91440" bIns="45720" rtlCol="0" anchor="ctr">
            <a:normAutofit/>
          </a:bodyPr>
          <a:lstStyle/>
          <a:p>
            <a:pPr fontAlgn="base">
              <a:lnSpc>
                <a:spcPct val="90000"/>
              </a:lnSpc>
              <a:spcBef>
                <a:spcPct val="0"/>
              </a:spcBef>
              <a:spcAft>
                <a:spcPts val="600"/>
              </a:spcAft>
            </a:pPr>
            <a:r>
              <a:rPr lang="en-US" sz="3700" kern="1200">
                <a:solidFill>
                  <a:srgbClr val="FFFFFF"/>
                </a:solidFill>
                <a:latin typeface="+mj-lt"/>
                <a:ea typeface="+mj-ea"/>
                <a:cs typeface="+mj-cs"/>
              </a:rPr>
              <a:t>Where to get help about domestic abuse…….</a:t>
            </a:r>
          </a:p>
        </p:txBody>
      </p:sp>
      <p:sp>
        <p:nvSpPr>
          <p:cNvPr id="4" name="TextBox 3"/>
          <p:cNvSpPr txBox="1"/>
          <p:nvPr/>
        </p:nvSpPr>
        <p:spPr>
          <a:xfrm>
            <a:off x="4860032" y="1329409"/>
            <a:ext cx="3890776" cy="4852362"/>
          </a:xfrm>
          <a:prstGeom prst="rect">
            <a:avLst/>
          </a:prstGeom>
        </p:spPr>
        <p:txBody>
          <a:bodyPr vert="horz" lIns="91440" tIns="45720" rIns="91440" bIns="45720" rtlCol="0" anchor="ctr">
            <a:normAutofit fontScale="92500" lnSpcReduction="10000"/>
          </a:bodyPr>
          <a:lstStyle/>
          <a:p>
            <a:pPr indent="-228600" fontAlgn="base">
              <a:lnSpc>
                <a:spcPct val="90000"/>
              </a:lnSpc>
              <a:spcBef>
                <a:spcPct val="0"/>
              </a:spcBef>
              <a:spcAft>
                <a:spcPts val="600"/>
              </a:spcAft>
              <a:buFont typeface="Arial" panose="020B0604020202020204" pitchFamily="34" charset="0"/>
              <a:buChar char="•"/>
            </a:pPr>
            <a:endParaRPr lang="en-US" sz="1100" b="1" dirty="0">
              <a:solidFill>
                <a:srgbClr val="FFFFFF"/>
              </a:solidFill>
            </a:endParaRPr>
          </a:p>
          <a:p>
            <a:pPr indent="-228600" fontAlgn="base">
              <a:lnSpc>
                <a:spcPct val="90000"/>
              </a:lnSpc>
              <a:spcBef>
                <a:spcPct val="0"/>
              </a:spcBef>
              <a:spcAft>
                <a:spcPts val="600"/>
              </a:spcAft>
              <a:buFont typeface="Arial" panose="020B0604020202020204" pitchFamily="34" charset="0"/>
              <a:buChar char="•"/>
            </a:pPr>
            <a:r>
              <a:rPr lang="en-US" b="1" dirty="0">
                <a:solidFill>
                  <a:srgbClr val="FFFFFF"/>
                </a:solidFill>
              </a:rPr>
              <a:t>In an emergency ring </a:t>
            </a:r>
            <a:r>
              <a:rPr lang="en-US" b="1" dirty="0">
                <a:solidFill>
                  <a:srgbClr val="FFFFFF"/>
                </a:solidFill>
                <a:highlight>
                  <a:srgbClr val="FF0000"/>
                </a:highlight>
              </a:rPr>
              <a:t>999</a:t>
            </a:r>
          </a:p>
          <a:p>
            <a:pPr indent="-228600" fontAlgn="base">
              <a:lnSpc>
                <a:spcPct val="90000"/>
              </a:lnSpc>
              <a:spcBef>
                <a:spcPct val="0"/>
              </a:spcBef>
              <a:spcAft>
                <a:spcPts val="600"/>
              </a:spcAft>
              <a:buFont typeface="Arial" panose="020B0604020202020204" pitchFamily="34" charset="0"/>
              <a:buChar char="•"/>
            </a:pPr>
            <a:endParaRPr lang="en-US" b="1" dirty="0">
              <a:solidFill>
                <a:srgbClr val="FFFFFF"/>
              </a:solidFill>
            </a:endParaRPr>
          </a:p>
          <a:p>
            <a:pPr indent="-228600" fontAlgn="base">
              <a:lnSpc>
                <a:spcPct val="90000"/>
              </a:lnSpc>
              <a:spcBef>
                <a:spcPct val="0"/>
              </a:spcBef>
              <a:spcAft>
                <a:spcPts val="600"/>
              </a:spcAft>
              <a:buFont typeface="Arial" panose="020B0604020202020204" pitchFamily="34" charset="0"/>
              <a:buChar char="•"/>
            </a:pPr>
            <a:endParaRPr lang="en-US" b="1" dirty="0">
              <a:solidFill>
                <a:srgbClr val="FFFFFF"/>
              </a:solidFill>
            </a:endParaRPr>
          </a:p>
          <a:p>
            <a:pPr indent="-228600" fontAlgn="base">
              <a:lnSpc>
                <a:spcPct val="90000"/>
              </a:lnSpc>
              <a:spcBef>
                <a:spcPct val="0"/>
              </a:spcBef>
              <a:spcAft>
                <a:spcPts val="600"/>
              </a:spcAft>
              <a:buFont typeface="Arial" panose="020B0604020202020204" pitchFamily="34" charset="0"/>
              <a:buChar char="•"/>
            </a:pPr>
            <a:endParaRPr lang="en-US" b="1" dirty="0">
              <a:solidFill>
                <a:srgbClr val="FFFFFF"/>
              </a:solidFill>
            </a:endParaRPr>
          </a:p>
          <a:p>
            <a:pPr indent="-228600" fontAlgn="base">
              <a:lnSpc>
                <a:spcPct val="90000"/>
              </a:lnSpc>
              <a:spcBef>
                <a:spcPct val="0"/>
              </a:spcBef>
              <a:spcAft>
                <a:spcPts val="600"/>
              </a:spcAft>
              <a:buFont typeface="Arial" panose="020B0604020202020204" pitchFamily="34" charset="0"/>
              <a:buChar char="•"/>
            </a:pPr>
            <a:r>
              <a:rPr lang="en-US" b="1" dirty="0">
                <a:solidFill>
                  <a:srgbClr val="FFFFFF"/>
                </a:solidFill>
              </a:rPr>
              <a:t>School 	</a:t>
            </a:r>
          </a:p>
          <a:p>
            <a:pPr indent="-228600" fontAlgn="base">
              <a:lnSpc>
                <a:spcPct val="90000"/>
              </a:lnSpc>
              <a:spcBef>
                <a:spcPct val="0"/>
              </a:spcBef>
              <a:spcAft>
                <a:spcPts val="600"/>
              </a:spcAft>
              <a:buFont typeface="Arial" panose="020B0604020202020204" pitchFamily="34" charset="0"/>
              <a:buChar char="•"/>
            </a:pPr>
            <a:endParaRPr lang="en-US" b="1" dirty="0">
              <a:solidFill>
                <a:srgbClr val="FFFFFF"/>
              </a:solidFill>
            </a:endParaRPr>
          </a:p>
          <a:p>
            <a:pPr marL="57150" fontAlgn="base">
              <a:lnSpc>
                <a:spcPct val="90000"/>
              </a:lnSpc>
              <a:spcBef>
                <a:spcPct val="0"/>
              </a:spcBef>
              <a:spcAft>
                <a:spcPts val="600"/>
              </a:spcAft>
            </a:pPr>
            <a:endParaRPr lang="en-US" b="1" dirty="0">
              <a:solidFill>
                <a:srgbClr val="FFFFFF"/>
              </a:solidFill>
            </a:endParaRPr>
          </a:p>
          <a:p>
            <a:pPr marL="285750" indent="-228600" fontAlgn="base">
              <a:lnSpc>
                <a:spcPct val="90000"/>
              </a:lnSpc>
              <a:spcBef>
                <a:spcPct val="0"/>
              </a:spcBef>
              <a:spcAft>
                <a:spcPts val="600"/>
              </a:spcAft>
              <a:buFont typeface="Arial" panose="020B0604020202020204" pitchFamily="34" charset="0"/>
              <a:buChar char="•"/>
            </a:pPr>
            <a:endParaRPr lang="en-US" b="1" dirty="0">
              <a:solidFill>
                <a:srgbClr val="FFFFFF"/>
              </a:solidFill>
            </a:endParaRPr>
          </a:p>
          <a:p>
            <a:pPr marL="285750" indent="-228600" fontAlgn="base">
              <a:lnSpc>
                <a:spcPct val="90000"/>
              </a:lnSpc>
              <a:spcBef>
                <a:spcPct val="0"/>
              </a:spcBef>
              <a:spcAft>
                <a:spcPts val="600"/>
              </a:spcAft>
              <a:buFont typeface="Arial" panose="020B0604020202020204" pitchFamily="34" charset="0"/>
              <a:buChar char="•"/>
            </a:pPr>
            <a:r>
              <a:rPr lang="en-US" b="1" dirty="0">
                <a:solidFill>
                  <a:srgbClr val="FFFFFF"/>
                </a:solidFill>
              </a:rPr>
              <a:t>National Domestic Violence 24 Hour Helpline 0808 200 0247</a:t>
            </a:r>
          </a:p>
          <a:p>
            <a:pPr indent="-228600" fontAlgn="base">
              <a:lnSpc>
                <a:spcPct val="90000"/>
              </a:lnSpc>
              <a:spcBef>
                <a:spcPct val="0"/>
              </a:spcBef>
              <a:spcAft>
                <a:spcPts val="600"/>
              </a:spcAft>
              <a:buFont typeface="Arial" panose="020B0604020202020204" pitchFamily="34" charset="0"/>
              <a:buChar char="•"/>
            </a:pPr>
            <a:endParaRPr lang="en-US" b="1" dirty="0">
              <a:solidFill>
                <a:srgbClr val="FFFFFF"/>
              </a:solidFill>
            </a:endParaRPr>
          </a:p>
          <a:p>
            <a:pPr indent="-228600" fontAlgn="base">
              <a:lnSpc>
                <a:spcPct val="90000"/>
              </a:lnSpc>
              <a:spcBef>
                <a:spcPct val="0"/>
              </a:spcBef>
              <a:spcAft>
                <a:spcPts val="600"/>
              </a:spcAft>
              <a:buFont typeface="Arial" panose="020B0604020202020204" pitchFamily="34" charset="0"/>
              <a:buChar char="•"/>
            </a:pPr>
            <a:endParaRPr lang="en-US" b="1" dirty="0">
              <a:solidFill>
                <a:srgbClr val="FFFFFF"/>
              </a:solidFill>
            </a:endParaRPr>
          </a:p>
          <a:p>
            <a:pPr marL="285750" indent="-228600" fontAlgn="base">
              <a:lnSpc>
                <a:spcPct val="90000"/>
              </a:lnSpc>
              <a:spcBef>
                <a:spcPct val="0"/>
              </a:spcBef>
              <a:spcAft>
                <a:spcPts val="600"/>
              </a:spcAft>
              <a:buFont typeface="Arial" panose="020B0604020202020204" pitchFamily="34" charset="0"/>
              <a:buChar char="•"/>
            </a:pPr>
            <a:r>
              <a:rPr lang="en-US" b="1" dirty="0">
                <a:solidFill>
                  <a:srgbClr val="FFFFFF"/>
                </a:solidFill>
              </a:rPr>
              <a:t>www.thehideout.org.uk  (website for children and young people)</a:t>
            </a:r>
          </a:p>
          <a:p>
            <a:pPr indent="-228600" fontAlgn="base">
              <a:lnSpc>
                <a:spcPct val="90000"/>
              </a:lnSpc>
              <a:spcBef>
                <a:spcPct val="0"/>
              </a:spcBef>
              <a:spcAft>
                <a:spcPts val="600"/>
              </a:spcAft>
              <a:buFont typeface="Arial" panose="020B0604020202020204" pitchFamily="34" charset="0"/>
              <a:buChar char="•"/>
            </a:pPr>
            <a:endParaRPr lang="en-US" sz="1100" dirty="0">
              <a:solidFill>
                <a:srgbClr val="FFFFFF"/>
              </a:solidFill>
            </a:endParaRPr>
          </a:p>
          <a:p>
            <a:pPr indent="-228600" fontAlgn="base">
              <a:lnSpc>
                <a:spcPct val="90000"/>
              </a:lnSpc>
              <a:spcBef>
                <a:spcPct val="0"/>
              </a:spcBef>
              <a:spcAft>
                <a:spcPts val="600"/>
              </a:spcAft>
              <a:buFont typeface="Arial" panose="020B0604020202020204" pitchFamily="34" charset="0"/>
              <a:buChar char="•"/>
            </a:pPr>
            <a:endParaRPr lang="en-US" sz="1100" dirty="0">
              <a:solidFill>
                <a:srgbClr val="FFFFFF"/>
              </a:solidFill>
            </a:endParaRPr>
          </a:p>
          <a:p>
            <a:pPr fontAlgn="base">
              <a:lnSpc>
                <a:spcPct val="90000"/>
              </a:lnSpc>
              <a:spcBef>
                <a:spcPct val="0"/>
              </a:spcBef>
              <a:spcAft>
                <a:spcPts val="600"/>
              </a:spcAft>
            </a:pPr>
            <a:r>
              <a:rPr lang="en-US" sz="1100" dirty="0">
                <a:solidFill>
                  <a:srgbClr val="FFFFFF"/>
                </a:solidFill>
              </a:rPr>
              <a:t>	</a:t>
            </a:r>
          </a:p>
        </p:txBody>
      </p:sp>
      <p:pic>
        <p:nvPicPr>
          <p:cNvPr id="2" name="Picture 1">
            <a:extLst>
              <a:ext uri="{FF2B5EF4-FFF2-40B4-BE49-F238E27FC236}">
                <a16:creationId xmlns:a16="http://schemas.microsoft.com/office/drawing/2014/main" id="{809B72D3-E4B2-4389-AC7E-179AE0B6D155}"/>
              </a:ext>
            </a:extLst>
          </p:cNvPr>
          <p:cNvPicPr>
            <a:picLocks noChangeAspect="1"/>
          </p:cNvPicPr>
          <p:nvPr/>
        </p:nvPicPr>
        <p:blipFill>
          <a:blip r:embed="rId5"/>
          <a:stretch>
            <a:fillRect/>
          </a:stretch>
        </p:blipFill>
        <p:spPr>
          <a:xfrm>
            <a:off x="1324500" y="2716713"/>
            <a:ext cx="3083024" cy="3096788"/>
          </a:xfrm>
          <a:prstGeom prst="rect">
            <a:avLst/>
          </a:prstGeom>
        </p:spPr>
      </p:pic>
      <p:pic>
        <p:nvPicPr>
          <p:cNvPr id="3" name="Slide 5 audio">
            <a:hlinkClick r:id="" action="ppaction://media"/>
            <a:extLst>
              <a:ext uri="{FF2B5EF4-FFF2-40B4-BE49-F238E27FC236}">
                <a16:creationId xmlns:a16="http://schemas.microsoft.com/office/drawing/2014/main" id="{5C02F2B1-4DCE-4E79-9E58-D7C891CA30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1520" y="6021288"/>
            <a:ext cx="487363" cy="487363"/>
          </a:xfrm>
          <a:prstGeom prst="rect">
            <a:avLst/>
          </a:prstGeom>
        </p:spPr>
      </p:pic>
    </p:spTree>
    <p:extLst>
      <p:ext uri="{BB962C8B-B14F-4D97-AF65-F5344CB8AC3E}">
        <p14:creationId xmlns:p14="http://schemas.microsoft.com/office/powerpoint/2010/main" val="114004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77A8448B-7F5E-40EC-B076-BA0CCECFA82D}"/>
              </a:ext>
            </a:extLst>
          </p:cNvPr>
          <p:cNvSpPr>
            <a:spLocks noGrp="1"/>
          </p:cNvSpPr>
          <p:nvPr>
            <p:ph idx="1"/>
          </p:nvPr>
        </p:nvSpPr>
        <p:spPr>
          <a:xfrm>
            <a:off x="323528" y="97768"/>
            <a:ext cx="5684350" cy="2043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b="1" dirty="0">
                <a:solidFill>
                  <a:schemeClr val="accent4">
                    <a:lumMod val="75000"/>
                  </a:schemeClr>
                </a:solidFill>
              </a:rPr>
              <a:t>01254 260465 </a:t>
            </a:r>
            <a:r>
              <a:rPr lang="en-US" sz="2800" b="1" dirty="0"/>
              <a:t>or </a:t>
            </a:r>
            <a:r>
              <a:rPr lang="en-US" sz="2800" b="1" dirty="0">
                <a:solidFill>
                  <a:schemeClr val="accent1">
                    <a:lumMod val="50000"/>
                  </a:schemeClr>
                </a:solidFill>
              </a:rPr>
              <a:t>03005610440</a:t>
            </a:r>
            <a:r>
              <a:rPr lang="en-US" sz="2800" b="1" dirty="0"/>
              <a: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2800" b="1" dirty="0"/>
              <a:t>43 King St. Blackburn.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dirty="0"/>
          </a:p>
        </p:txBody>
      </p:sp>
      <p:sp>
        <p:nvSpPr>
          <p:cNvPr id="18" name="TextBox 17">
            <a:extLst>
              <a:ext uri="{FF2B5EF4-FFF2-40B4-BE49-F238E27FC236}">
                <a16:creationId xmlns:a16="http://schemas.microsoft.com/office/drawing/2014/main" id="{61246255-CA56-4EB2-A21E-1F2F814448A7}"/>
              </a:ext>
            </a:extLst>
          </p:cNvPr>
          <p:cNvSpPr txBox="1"/>
          <p:nvPr/>
        </p:nvSpPr>
        <p:spPr>
          <a:xfrm>
            <a:off x="2152398" y="2151491"/>
            <a:ext cx="3240360" cy="369332"/>
          </a:xfrm>
          <a:prstGeom prst="rect">
            <a:avLst/>
          </a:prstGeom>
          <a:noFill/>
        </p:spPr>
        <p:txBody>
          <a:bodyPr wrap="square" rtlCol="0">
            <a:spAutoFit/>
          </a:bodyPr>
          <a:lstStyle/>
          <a:p>
            <a:r>
              <a:rPr lang="en-GB" dirty="0">
                <a:solidFill>
                  <a:srgbClr val="F6944A"/>
                </a:solidFill>
                <a:hlinkClick r:id="rId6">
                  <a:extLst>
                    <a:ext uri="{A12FA001-AC4F-418D-AE19-62706E023703}">
                      <ahyp:hlinkClr xmlns:ahyp="http://schemas.microsoft.com/office/drawing/2018/hyperlinkcolor" val="tx"/>
                    </a:ext>
                  </a:extLst>
                </a:hlinkClick>
              </a:rPr>
              <a:t>www.thewishcentre.org</a:t>
            </a:r>
            <a:r>
              <a:rPr lang="en-GB" dirty="0">
                <a:solidFill>
                  <a:srgbClr val="F6944A"/>
                </a:solidFill>
              </a:rPr>
              <a:t>	</a:t>
            </a:r>
            <a:r>
              <a:rPr lang="en-GB" dirty="0"/>
              <a:t>  </a:t>
            </a:r>
          </a:p>
        </p:txBody>
      </p:sp>
      <p:sp>
        <p:nvSpPr>
          <p:cNvPr id="22" name="TextBox 21">
            <a:extLst>
              <a:ext uri="{FF2B5EF4-FFF2-40B4-BE49-F238E27FC236}">
                <a16:creationId xmlns:a16="http://schemas.microsoft.com/office/drawing/2014/main" id="{DEF4B7A4-52DC-4126-9C43-7B3C1CE1194B}"/>
              </a:ext>
            </a:extLst>
          </p:cNvPr>
          <p:cNvSpPr txBox="1"/>
          <p:nvPr/>
        </p:nvSpPr>
        <p:spPr>
          <a:xfrm>
            <a:off x="539552" y="2927876"/>
            <a:ext cx="4968552" cy="3416320"/>
          </a:xfrm>
          <a:prstGeom prst="rect">
            <a:avLst/>
          </a:prstGeom>
          <a:noFill/>
        </p:spPr>
        <p:txBody>
          <a:bodyPr wrap="square" rtlCol="0">
            <a:spAutoFit/>
          </a:bodyPr>
          <a:lstStyle/>
          <a:p>
            <a:pPr marL="285750" indent="-285750">
              <a:buFont typeface="Arial" panose="020B0604020202020204" pitchFamily="34" charset="0"/>
              <a:buChar char="•"/>
            </a:pPr>
            <a:r>
              <a:rPr lang="en-GB" dirty="0"/>
              <a:t>If domestic abuse is happening to you  (either at home or in a relationship)</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If you think someone is being abused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If you have experienced or witnessed domestic abuse in the past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If you have a worry about a relationship</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If you are worried about your own behaviour</a:t>
            </a:r>
          </a:p>
        </p:txBody>
      </p:sp>
      <p:pic>
        <p:nvPicPr>
          <p:cNvPr id="3" name="Picture 2" descr="Graphical user interface&#10;&#10;Description automatically generated with low confidence">
            <a:extLst>
              <a:ext uri="{FF2B5EF4-FFF2-40B4-BE49-F238E27FC236}">
                <a16:creationId xmlns:a16="http://schemas.microsoft.com/office/drawing/2014/main" id="{7CE31C03-1432-4B21-96CA-2A9DB1C56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829" r="22372" b="18916"/>
          <a:stretch/>
        </p:blipFill>
        <p:spPr>
          <a:xfrm>
            <a:off x="6372200" y="5875299"/>
            <a:ext cx="2520280" cy="994355"/>
          </a:xfrm>
          <a:prstGeom prst="rect">
            <a:avLst/>
          </a:prstGeom>
        </p:spPr>
      </p:pic>
      <p:pic>
        <p:nvPicPr>
          <p:cNvPr id="4" name="Alison waving">
            <a:hlinkClick r:id="" action="ppaction://media"/>
            <a:extLst>
              <a:ext uri="{FF2B5EF4-FFF2-40B4-BE49-F238E27FC236}">
                <a16:creationId xmlns:a16="http://schemas.microsoft.com/office/drawing/2014/main" id="{EB2E65FE-8A68-46B1-BF70-B990F0AC644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79886" y="2927876"/>
            <a:ext cx="2345705" cy="2347879"/>
          </a:xfrm>
          <a:prstGeom prst="rect">
            <a:avLst/>
          </a:prstGeom>
        </p:spPr>
      </p:pic>
      <p:pic>
        <p:nvPicPr>
          <p:cNvPr id="5" name="Slide 6 audio">
            <a:hlinkClick r:id="" action="ppaction://media"/>
            <a:extLst>
              <a:ext uri="{FF2B5EF4-FFF2-40B4-BE49-F238E27FC236}">
                <a16:creationId xmlns:a16="http://schemas.microsoft.com/office/drawing/2014/main" id="{2A0D2B70-3301-4723-B288-5921B123BF0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51854" y="6174315"/>
            <a:ext cx="487363" cy="487363"/>
          </a:xfrm>
          <a:prstGeom prst="rect">
            <a:avLst/>
          </a:prstGeom>
        </p:spPr>
      </p:pic>
      <p:sp>
        <p:nvSpPr>
          <p:cNvPr id="6" name="TextBox 5">
            <a:extLst>
              <a:ext uri="{FF2B5EF4-FFF2-40B4-BE49-F238E27FC236}">
                <a16:creationId xmlns:a16="http://schemas.microsoft.com/office/drawing/2014/main" id="{49154356-BC58-4A7A-BE51-C5F64340CA92}"/>
              </a:ext>
            </a:extLst>
          </p:cNvPr>
          <p:cNvSpPr txBox="1"/>
          <p:nvPr/>
        </p:nvSpPr>
        <p:spPr>
          <a:xfrm>
            <a:off x="6820690" y="5376658"/>
            <a:ext cx="864096" cy="369332"/>
          </a:xfrm>
          <a:prstGeom prst="rect">
            <a:avLst/>
          </a:prstGeom>
          <a:noFill/>
        </p:spPr>
        <p:txBody>
          <a:bodyPr wrap="square" rtlCol="0">
            <a:spAutoFit/>
          </a:bodyPr>
          <a:lstStyle/>
          <a:p>
            <a:r>
              <a:rPr lang="en-US" dirty="0">
                <a:solidFill>
                  <a:srgbClr val="F6944A"/>
                </a:solidFill>
              </a:rPr>
              <a:t>Alison</a:t>
            </a:r>
            <a:endParaRPr lang="en-GB" dirty="0">
              <a:solidFill>
                <a:srgbClr val="F6944A"/>
              </a:solidFill>
            </a:endParaRPr>
          </a:p>
        </p:txBody>
      </p:sp>
      <p:pic>
        <p:nvPicPr>
          <p:cNvPr id="10" name="Picture 9" descr="Logo&#10;&#10;Description automatically generated">
            <a:extLst>
              <a:ext uri="{FF2B5EF4-FFF2-40B4-BE49-F238E27FC236}">
                <a16:creationId xmlns:a16="http://schemas.microsoft.com/office/drawing/2014/main" id="{1487FECE-0029-4EBB-AB75-5C464E17548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7428"/>
          <a:stretch/>
        </p:blipFill>
        <p:spPr>
          <a:xfrm>
            <a:off x="5747751" y="569695"/>
            <a:ext cx="3009974" cy="1602811"/>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70247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3" fill="hold"/>
                                        <p:tgtEl>
                                          <p:spTgt spid="4"/>
                                        </p:tgtEl>
                                      </p:cBhvr>
                                    </p:cmd>
                                  </p:childTnLst>
                                </p:cTn>
                              </p:par>
                            </p:childTnLst>
                          </p:cTn>
                        </p:par>
                        <p:par>
                          <p:cTn id="7" fill="hold">
                            <p:stCondLst>
                              <p:cond delay="4033"/>
                            </p:stCondLst>
                            <p:childTnLst>
                              <p:par>
                                <p:cTn id="8" presetID="1" presetClass="mediacall" presetSubtype="0" fill="hold" nodeType="afterEffect">
                                  <p:stCondLst>
                                    <p:cond delay="0"/>
                                  </p:stCondLst>
                                  <p:childTnLst>
                                    <p:cmd type="call" cmd="playFrom(0.0)">
                                      <p:cBhvr>
                                        <p:cTn id="9" dur="195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2DD3D-55CD-42B2-97E1-3C7586AD06B8}"/>
              </a:ext>
            </a:extLst>
          </p:cNvPr>
          <p:cNvSpPr>
            <a:spLocks noGrp="1"/>
          </p:cNvSpPr>
          <p:nvPr>
            <p:ph type="title"/>
          </p:nvPr>
        </p:nvSpPr>
        <p:spPr/>
        <p:txBody>
          <a:bodyPr/>
          <a:lstStyle/>
          <a:p>
            <a:r>
              <a:rPr lang="en-US" dirty="0"/>
              <a:t>Examples</a:t>
            </a:r>
            <a:endParaRPr lang="en-GB" dirty="0"/>
          </a:p>
        </p:txBody>
      </p:sp>
      <p:sp>
        <p:nvSpPr>
          <p:cNvPr id="5" name="Rectangle: Rounded Corners 4">
            <a:extLst>
              <a:ext uri="{FF2B5EF4-FFF2-40B4-BE49-F238E27FC236}">
                <a16:creationId xmlns:a16="http://schemas.microsoft.com/office/drawing/2014/main" id="{CC4D5BBF-9BD1-45CB-9C43-7B538576114C}"/>
              </a:ext>
            </a:extLst>
          </p:cNvPr>
          <p:cNvSpPr/>
          <p:nvPr/>
        </p:nvSpPr>
        <p:spPr>
          <a:xfrm>
            <a:off x="755576" y="2816932"/>
            <a:ext cx="2160240" cy="1224136"/>
          </a:xfrm>
          <a:prstGeom prst="roundRect">
            <a:avLst/>
          </a:prstGeom>
          <a:solidFill>
            <a:srgbClr val="F6944A"/>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Hitting me</a:t>
            </a:r>
            <a:endParaRPr lang="en-GB" dirty="0"/>
          </a:p>
        </p:txBody>
      </p:sp>
      <p:sp>
        <p:nvSpPr>
          <p:cNvPr id="6" name="Rectangle: Rounded Corners 5">
            <a:extLst>
              <a:ext uri="{FF2B5EF4-FFF2-40B4-BE49-F238E27FC236}">
                <a16:creationId xmlns:a16="http://schemas.microsoft.com/office/drawing/2014/main" id="{6DD0342D-2310-422E-95D1-F83FCE503BA8}"/>
              </a:ext>
            </a:extLst>
          </p:cNvPr>
          <p:cNvSpPr/>
          <p:nvPr/>
        </p:nvSpPr>
        <p:spPr>
          <a:xfrm>
            <a:off x="3478968" y="2816932"/>
            <a:ext cx="2160240" cy="12241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bg1"/>
                </a:solidFill>
              </a:rPr>
              <a:t>Asking where I have been and who with</a:t>
            </a:r>
            <a:endParaRPr lang="en-GB" dirty="0">
              <a:solidFill>
                <a:schemeClr val="bg1"/>
              </a:solidFill>
            </a:endParaRPr>
          </a:p>
        </p:txBody>
      </p:sp>
      <p:sp>
        <p:nvSpPr>
          <p:cNvPr id="7" name="Rectangle: Rounded Corners 6">
            <a:extLst>
              <a:ext uri="{FF2B5EF4-FFF2-40B4-BE49-F238E27FC236}">
                <a16:creationId xmlns:a16="http://schemas.microsoft.com/office/drawing/2014/main" id="{88F914FA-B76F-4CE3-94D7-05A20797819B}"/>
              </a:ext>
            </a:extLst>
          </p:cNvPr>
          <p:cNvSpPr/>
          <p:nvPr/>
        </p:nvSpPr>
        <p:spPr>
          <a:xfrm>
            <a:off x="6171216" y="2816932"/>
            <a:ext cx="2160240" cy="122413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tx1"/>
                </a:solidFill>
              </a:rPr>
              <a:t>Sulking when I go out with my friends</a:t>
            </a:r>
            <a:endParaRPr lang="en-GB" dirty="0">
              <a:solidFill>
                <a:schemeClr val="tx1"/>
              </a:solidFill>
            </a:endParaRPr>
          </a:p>
        </p:txBody>
      </p:sp>
      <p:sp>
        <p:nvSpPr>
          <p:cNvPr id="8" name="Rectangle: Rounded Corners 7">
            <a:extLst>
              <a:ext uri="{FF2B5EF4-FFF2-40B4-BE49-F238E27FC236}">
                <a16:creationId xmlns:a16="http://schemas.microsoft.com/office/drawing/2014/main" id="{449FC215-BEF6-45B6-8652-D6D7F6165C5E}"/>
              </a:ext>
            </a:extLst>
          </p:cNvPr>
          <p:cNvSpPr/>
          <p:nvPr/>
        </p:nvSpPr>
        <p:spPr>
          <a:xfrm>
            <a:off x="755576" y="4641352"/>
            <a:ext cx="2160240" cy="1224136"/>
          </a:xfrm>
          <a:prstGeom prst="roundRect">
            <a:avLst/>
          </a:prstGeom>
          <a:solidFill>
            <a:srgbClr val="51F54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Wanting to be with me all the time</a:t>
            </a:r>
            <a:endParaRPr lang="en-GB" dirty="0"/>
          </a:p>
        </p:txBody>
      </p:sp>
      <p:sp>
        <p:nvSpPr>
          <p:cNvPr id="9" name="Rectangle: Rounded Corners 8">
            <a:extLst>
              <a:ext uri="{FF2B5EF4-FFF2-40B4-BE49-F238E27FC236}">
                <a16:creationId xmlns:a16="http://schemas.microsoft.com/office/drawing/2014/main" id="{79A193B2-F2AA-415B-BB24-31EC28AE6E1B}"/>
              </a:ext>
            </a:extLst>
          </p:cNvPr>
          <p:cNvSpPr/>
          <p:nvPr/>
        </p:nvSpPr>
        <p:spPr>
          <a:xfrm>
            <a:off x="3478968" y="4641352"/>
            <a:ext cx="2160240"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Pressuring me</a:t>
            </a:r>
            <a:endParaRPr lang="en-GB" dirty="0"/>
          </a:p>
        </p:txBody>
      </p:sp>
      <p:sp>
        <p:nvSpPr>
          <p:cNvPr id="10" name="Rectangle: Rounded Corners 9">
            <a:extLst>
              <a:ext uri="{FF2B5EF4-FFF2-40B4-BE49-F238E27FC236}">
                <a16:creationId xmlns:a16="http://schemas.microsoft.com/office/drawing/2014/main" id="{21DF5A9B-B11C-4E65-99A7-42ABDEFF0426}"/>
              </a:ext>
            </a:extLst>
          </p:cNvPr>
          <p:cNvSpPr/>
          <p:nvPr/>
        </p:nvSpPr>
        <p:spPr>
          <a:xfrm>
            <a:off x="6173677" y="4630834"/>
            <a:ext cx="2160240" cy="1224136"/>
          </a:xfrm>
          <a:prstGeom prst="roundRect">
            <a:avLst/>
          </a:prstGeom>
          <a:solidFill>
            <a:srgbClr val="F4E84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Controlling my money</a:t>
            </a:r>
            <a:endParaRPr lang="en-GB" dirty="0">
              <a:solidFill>
                <a:schemeClr val="bg1"/>
              </a:solidFill>
            </a:endParaRPr>
          </a:p>
        </p:txBody>
      </p:sp>
      <p:pic>
        <p:nvPicPr>
          <p:cNvPr id="11" name="Picture 10" descr="A person's foot on a white surface&#10;&#10;Description automatically generated with low confidence">
            <a:extLst>
              <a:ext uri="{FF2B5EF4-FFF2-40B4-BE49-F238E27FC236}">
                <a16:creationId xmlns:a16="http://schemas.microsoft.com/office/drawing/2014/main" id="{FA284AF7-7DE5-414A-946B-927C8F2644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812" t="15304" r="23661" b="4772"/>
          <a:stretch/>
        </p:blipFill>
        <p:spPr>
          <a:xfrm rot="5400000">
            <a:off x="4270000" y="212068"/>
            <a:ext cx="1084982" cy="1057047"/>
          </a:xfrm>
          <a:prstGeom prst="rect">
            <a:avLst/>
          </a:prstGeom>
        </p:spPr>
      </p:pic>
      <p:sp>
        <p:nvSpPr>
          <p:cNvPr id="12" name="TextBox 11">
            <a:extLst>
              <a:ext uri="{FF2B5EF4-FFF2-40B4-BE49-F238E27FC236}">
                <a16:creationId xmlns:a16="http://schemas.microsoft.com/office/drawing/2014/main" id="{3767C9A2-4436-4BBC-9080-93113FB61824}"/>
              </a:ext>
            </a:extLst>
          </p:cNvPr>
          <p:cNvSpPr txBox="1"/>
          <p:nvPr/>
        </p:nvSpPr>
        <p:spPr>
          <a:xfrm>
            <a:off x="4067944" y="1383548"/>
            <a:ext cx="1514672" cy="400110"/>
          </a:xfrm>
          <a:prstGeom prst="rect">
            <a:avLst/>
          </a:prstGeom>
          <a:noFill/>
        </p:spPr>
        <p:txBody>
          <a:bodyPr wrap="square" rtlCol="0">
            <a:spAutoFit/>
          </a:bodyPr>
          <a:lstStyle/>
          <a:p>
            <a:pPr algn="ctr"/>
            <a:r>
              <a:rPr lang="en-US" sz="2000" dirty="0">
                <a:solidFill>
                  <a:schemeClr val="bg1"/>
                </a:solidFill>
              </a:rPr>
              <a:t>Abusive</a:t>
            </a:r>
            <a:endParaRPr lang="en-GB" sz="2000" dirty="0">
              <a:solidFill>
                <a:schemeClr val="bg1"/>
              </a:solidFill>
            </a:endParaRPr>
          </a:p>
        </p:txBody>
      </p:sp>
      <p:pic>
        <p:nvPicPr>
          <p:cNvPr id="13" name="Picture 12" descr="A picture containing wall&#10;&#10;Description automatically generated">
            <a:extLst>
              <a:ext uri="{FF2B5EF4-FFF2-40B4-BE49-F238E27FC236}">
                <a16:creationId xmlns:a16="http://schemas.microsoft.com/office/drawing/2014/main" id="{A5BAAD53-A3E9-470A-BCD6-B9DFFB2D9CC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89" t="9872" r="16015" b="9582"/>
          <a:stretch/>
        </p:blipFill>
        <p:spPr>
          <a:xfrm rot="5400000">
            <a:off x="7788964" y="206819"/>
            <a:ext cx="1084983" cy="1067546"/>
          </a:xfrm>
          <a:prstGeom prst="rect">
            <a:avLst/>
          </a:prstGeom>
        </p:spPr>
      </p:pic>
      <p:sp>
        <p:nvSpPr>
          <p:cNvPr id="14" name="TextBox 13">
            <a:extLst>
              <a:ext uri="{FF2B5EF4-FFF2-40B4-BE49-F238E27FC236}">
                <a16:creationId xmlns:a16="http://schemas.microsoft.com/office/drawing/2014/main" id="{C709827E-75C6-48BB-9CE0-F419ACA8F067}"/>
              </a:ext>
            </a:extLst>
          </p:cNvPr>
          <p:cNvSpPr txBox="1"/>
          <p:nvPr/>
        </p:nvSpPr>
        <p:spPr>
          <a:xfrm>
            <a:off x="7512333" y="1359192"/>
            <a:ext cx="1653334" cy="400110"/>
          </a:xfrm>
          <a:prstGeom prst="rect">
            <a:avLst/>
          </a:prstGeom>
          <a:noFill/>
        </p:spPr>
        <p:txBody>
          <a:bodyPr wrap="square" rtlCol="0">
            <a:spAutoFit/>
          </a:bodyPr>
          <a:lstStyle/>
          <a:p>
            <a:pPr algn="ctr"/>
            <a:r>
              <a:rPr lang="en-US" sz="2000" dirty="0">
                <a:solidFill>
                  <a:schemeClr val="bg1"/>
                </a:solidFill>
              </a:rPr>
              <a:t>Depends</a:t>
            </a:r>
            <a:endParaRPr lang="en-GB" sz="2000" dirty="0">
              <a:solidFill>
                <a:schemeClr val="bg1"/>
              </a:solidFill>
            </a:endParaRPr>
          </a:p>
        </p:txBody>
      </p:sp>
      <p:pic>
        <p:nvPicPr>
          <p:cNvPr id="15" name="Picture 14" descr="A picture containing person, indoor&#10;&#10;Description automatically generated">
            <a:extLst>
              <a:ext uri="{FF2B5EF4-FFF2-40B4-BE49-F238E27FC236}">
                <a16:creationId xmlns:a16="http://schemas.microsoft.com/office/drawing/2014/main" id="{5E2548E7-37CC-4925-8275-60A3DBECD3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72" t="15552" r="27336" b="3449"/>
          <a:stretch/>
        </p:blipFill>
        <p:spPr>
          <a:xfrm rot="5400000">
            <a:off x="6026855" y="201169"/>
            <a:ext cx="1084985" cy="1077162"/>
          </a:xfrm>
          <a:prstGeom prst="rect">
            <a:avLst/>
          </a:prstGeom>
        </p:spPr>
      </p:pic>
      <p:sp>
        <p:nvSpPr>
          <p:cNvPr id="16" name="TextBox 15">
            <a:extLst>
              <a:ext uri="{FF2B5EF4-FFF2-40B4-BE49-F238E27FC236}">
                <a16:creationId xmlns:a16="http://schemas.microsoft.com/office/drawing/2014/main" id="{044D5AA7-A07F-4999-A3E7-7425135725EF}"/>
              </a:ext>
            </a:extLst>
          </p:cNvPr>
          <p:cNvSpPr txBox="1"/>
          <p:nvPr/>
        </p:nvSpPr>
        <p:spPr>
          <a:xfrm>
            <a:off x="5582616" y="1359192"/>
            <a:ext cx="1944218" cy="400110"/>
          </a:xfrm>
          <a:prstGeom prst="rect">
            <a:avLst/>
          </a:prstGeom>
          <a:noFill/>
        </p:spPr>
        <p:txBody>
          <a:bodyPr wrap="square" rtlCol="0">
            <a:spAutoFit/>
          </a:bodyPr>
          <a:lstStyle/>
          <a:p>
            <a:pPr algn="ctr"/>
            <a:r>
              <a:rPr lang="en-US" sz="2000" dirty="0">
                <a:solidFill>
                  <a:schemeClr val="bg1"/>
                </a:solidFill>
              </a:rPr>
              <a:t>Supportive</a:t>
            </a:r>
            <a:endParaRPr lang="en-GB" sz="2000" dirty="0">
              <a:solidFill>
                <a:schemeClr val="bg1"/>
              </a:solidFill>
            </a:endParaRPr>
          </a:p>
        </p:txBody>
      </p:sp>
      <p:pic>
        <p:nvPicPr>
          <p:cNvPr id="3" name="Slide 7 audio">
            <a:hlinkClick r:id="" action="ppaction://media"/>
            <a:extLst>
              <a:ext uri="{FF2B5EF4-FFF2-40B4-BE49-F238E27FC236}">
                <a16:creationId xmlns:a16="http://schemas.microsoft.com/office/drawing/2014/main" id="{70B76A10-0E74-4BFB-9BDB-1989D0EA3E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9512" y="6093296"/>
            <a:ext cx="487363" cy="487363"/>
          </a:xfrm>
          <a:prstGeom prst="rect">
            <a:avLst/>
          </a:prstGeom>
        </p:spPr>
      </p:pic>
    </p:spTree>
    <p:extLst>
      <p:ext uri="{BB962C8B-B14F-4D97-AF65-F5344CB8AC3E}">
        <p14:creationId xmlns:p14="http://schemas.microsoft.com/office/powerpoint/2010/main" val="223112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8E42-6232-40B1-AAE5-ED02D3BB255A}"/>
              </a:ext>
            </a:extLst>
          </p:cNvPr>
          <p:cNvSpPr>
            <a:spLocks noGrp="1"/>
          </p:cNvSpPr>
          <p:nvPr>
            <p:ph type="title"/>
          </p:nvPr>
        </p:nvSpPr>
        <p:spPr>
          <a:xfrm>
            <a:off x="809998" y="567511"/>
            <a:ext cx="7524003" cy="970450"/>
          </a:xfrm>
        </p:spPr>
        <p:txBody>
          <a:bodyPr/>
          <a:lstStyle/>
          <a:p>
            <a:r>
              <a:rPr lang="en-US" dirty="0"/>
              <a:t>Watch the video clip and think about-</a:t>
            </a:r>
            <a:endParaRPr lang="en-GB" dirty="0"/>
          </a:p>
        </p:txBody>
      </p:sp>
      <p:sp>
        <p:nvSpPr>
          <p:cNvPr id="3" name="Content Placeholder 2">
            <a:extLst>
              <a:ext uri="{FF2B5EF4-FFF2-40B4-BE49-F238E27FC236}">
                <a16:creationId xmlns:a16="http://schemas.microsoft.com/office/drawing/2014/main" id="{11FEDE9E-ED29-4108-AF81-A73C99A13BA0}"/>
              </a:ext>
            </a:extLst>
          </p:cNvPr>
          <p:cNvSpPr>
            <a:spLocks noGrp="1"/>
          </p:cNvSpPr>
          <p:nvPr>
            <p:ph idx="1"/>
          </p:nvPr>
        </p:nvSpPr>
        <p:spPr>
          <a:xfrm>
            <a:off x="683568" y="1610745"/>
            <a:ext cx="7524003" cy="3636510"/>
          </a:xfrm>
        </p:spPr>
        <p:txBody>
          <a:bodyPr/>
          <a:lstStyle/>
          <a:p>
            <a:pPr marL="0" indent="0">
              <a:buNone/>
            </a:pPr>
            <a:r>
              <a:rPr lang="en-US" dirty="0"/>
              <a:t>What abusive behaviours did you see?</a:t>
            </a:r>
          </a:p>
          <a:p>
            <a:pPr marL="0" indent="0">
              <a:buNone/>
            </a:pPr>
            <a:endParaRPr lang="en-US" dirty="0"/>
          </a:p>
          <a:p>
            <a:pPr marL="0" indent="0">
              <a:buNone/>
            </a:pPr>
            <a:r>
              <a:rPr lang="en-US" dirty="0"/>
              <a:t>How do you think the characters feel?</a:t>
            </a:r>
          </a:p>
          <a:p>
            <a:pPr marL="0" indent="0">
              <a:buNone/>
            </a:pPr>
            <a:endParaRPr lang="en-US" dirty="0"/>
          </a:p>
          <a:p>
            <a:pPr marL="0" indent="0">
              <a:buNone/>
            </a:pPr>
            <a:r>
              <a:rPr lang="en-US" dirty="0"/>
              <a:t>What can be done to help?</a:t>
            </a:r>
            <a:endParaRPr lang="en-GB" dirty="0"/>
          </a:p>
        </p:txBody>
      </p:sp>
      <p:pic>
        <p:nvPicPr>
          <p:cNvPr id="4" name="Slide 8 audio">
            <a:hlinkClick r:id="" action="ppaction://media"/>
            <a:extLst>
              <a:ext uri="{FF2B5EF4-FFF2-40B4-BE49-F238E27FC236}">
                <a16:creationId xmlns:a16="http://schemas.microsoft.com/office/drawing/2014/main" id="{ADE6888B-1AF7-486C-9AE1-F06D665669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6205" y="6165304"/>
            <a:ext cx="487363" cy="487363"/>
          </a:xfrm>
          <a:prstGeom prst="rect">
            <a:avLst/>
          </a:prstGeom>
        </p:spPr>
      </p:pic>
      <p:pic>
        <p:nvPicPr>
          <p:cNvPr id="6" name="Graphic 5" descr="Questions outline">
            <a:extLst>
              <a:ext uri="{FF2B5EF4-FFF2-40B4-BE49-F238E27FC236}">
                <a16:creationId xmlns:a16="http://schemas.microsoft.com/office/drawing/2014/main" id="{8CD4D0BA-0582-4A2C-82A9-5215F8CA4D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8104" y="3429000"/>
            <a:ext cx="2376264" cy="2376264"/>
          </a:xfrm>
          <a:prstGeom prst="rect">
            <a:avLst/>
          </a:prstGeom>
        </p:spPr>
      </p:pic>
    </p:spTree>
    <p:extLst>
      <p:ext uri="{BB962C8B-B14F-4D97-AF65-F5344CB8AC3E}">
        <p14:creationId xmlns:p14="http://schemas.microsoft.com/office/powerpoint/2010/main" val="182696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2264E67-6F59-4D8D-8E5F-8245B0FEA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 y="0"/>
            <a:ext cx="91405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3">
            <a:extLst>
              <a:ext uri="{FF2B5EF4-FFF2-40B4-BE49-F238E27FC236}">
                <a16:creationId xmlns:a16="http://schemas.microsoft.com/office/drawing/2014/main" id="{158E1C6E-D299-4F5D-B15B-155EBF7F6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7DE3F06-D262-4469-B2F0-5946478A7586}"/>
              </a:ext>
            </a:extLst>
          </p:cNvPr>
          <p:cNvSpPr>
            <a:spLocks noGrp="1"/>
          </p:cNvSpPr>
          <p:nvPr>
            <p:ph idx="1"/>
          </p:nvPr>
        </p:nvSpPr>
        <p:spPr>
          <a:xfrm>
            <a:off x="323528" y="332656"/>
            <a:ext cx="2681803" cy="3994848"/>
          </a:xfrm>
        </p:spPr>
        <p:txBody>
          <a:bodyPr>
            <a:normAutofit/>
          </a:bodyPr>
          <a:lstStyle/>
          <a:p>
            <a:r>
              <a:rPr lang="en-GB" sz="2000" dirty="0">
                <a:solidFill>
                  <a:srgbClr val="FFFFFF"/>
                </a:solidFill>
                <a:hlinkClick r:id="rId2"/>
              </a:rPr>
              <a:t>Don't confuse Love and Abuse </a:t>
            </a:r>
            <a:r>
              <a:rPr lang="en-GB" sz="2000" dirty="0">
                <a:solidFill>
                  <a:srgbClr val="FFFFFF"/>
                </a:solidFill>
              </a:rPr>
              <a:t>(2m45s)</a:t>
            </a:r>
          </a:p>
        </p:txBody>
      </p:sp>
      <p:pic>
        <p:nvPicPr>
          <p:cNvPr id="5" name="Picture 4">
            <a:hlinkClick r:id="rId2"/>
            <a:extLst>
              <a:ext uri="{FF2B5EF4-FFF2-40B4-BE49-F238E27FC236}">
                <a16:creationId xmlns:a16="http://schemas.microsoft.com/office/drawing/2014/main" id="{B49C550A-0465-4BC0-9C65-253B86261DB7}"/>
              </a:ext>
            </a:extLst>
          </p:cNvPr>
          <p:cNvPicPr>
            <a:picLocks noChangeAspect="1"/>
          </p:cNvPicPr>
          <p:nvPr/>
        </p:nvPicPr>
        <p:blipFill>
          <a:blip r:embed="rId3"/>
          <a:stretch>
            <a:fillRect/>
          </a:stretch>
        </p:blipFill>
        <p:spPr>
          <a:xfrm>
            <a:off x="3995936" y="1052736"/>
            <a:ext cx="4700807" cy="4477518"/>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582372324"/>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Quotable</Template>
  <TotalTime>2169</TotalTime>
  <Words>852</Words>
  <Application>Microsoft Office PowerPoint</Application>
  <PresentationFormat>On-screen Show (4:3)</PresentationFormat>
  <Paragraphs>122</Paragraphs>
  <Slides>13</Slides>
  <Notes>4</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Bahnschrift SemiBold SemiConden</vt:lpstr>
      <vt:lpstr>Calibri</vt:lpstr>
      <vt:lpstr>Century Gothic</vt:lpstr>
      <vt:lpstr>Wingdings 2</vt:lpstr>
      <vt:lpstr>Quotable</vt:lpstr>
      <vt:lpstr>PowerPoint Presentation</vt:lpstr>
      <vt:lpstr>What is Domestic Abuse?</vt:lpstr>
      <vt:lpstr>PowerPoint Presentation</vt:lpstr>
      <vt:lpstr>Relationship RED FLAGS!</vt:lpstr>
      <vt:lpstr>PowerPoint Presentation</vt:lpstr>
      <vt:lpstr>PowerPoint Presentation</vt:lpstr>
      <vt:lpstr>Examples</vt:lpstr>
      <vt:lpstr>Watch the video clip and think about-</vt:lpstr>
      <vt:lpstr>PowerPoint Presentation</vt:lpstr>
      <vt:lpstr>Hollyoaks</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partington</dc:creator>
  <cp:lastModifiedBy>office9</cp:lastModifiedBy>
  <cp:revision>79</cp:revision>
  <cp:lastPrinted>2016-12-13T14:57:15Z</cp:lastPrinted>
  <dcterms:created xsi:type="dcterms:W3CDTF">2014-06-25T11:25:04Z</dcterms:created>
  <dcterms:modified xsi:type="dcterms:W3CDTF">2022-03-29T08:41:13Z</dcterms:modified>
</cp:coreProperties>
</file>